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7" r:id="rId2"/>
    <p:sldId id="258" r:id="rId3"/>
    <p:sldId id="259" r:id="rId4"/>
    <p:sldId id="260" r:id="rId5"/>
    <p:sldId id="261" r:id="rId6"/>
    <p:sldId id="262" r:id="rId7"/>
    <p:sldId id="265" r:id="rId8"/>
    <p:sldId id="266" r:id="rId9"/>
    <p:sldId id="267" r:id="rId10"/>
    <p:sldId id="268" r:id="rId11"/>
    <p:sldId id="269" r:id="rId12"/>
    <p:sldId id="263" r:id="rId13"/>
    <p:sldId id="26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3" d="100"/>
          <a:sy n="43" d="100"/>
        </p:scale>
        <p:origin x="-12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B88017-2971-1C4E-BD13-6044F3CAF3E8}" type="datetimeFigureOut">
              <a:rPr lang="en-US" smtClean="0"/>
              <a:t>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36005B-6943-4C42-AA05-FE7B65C37E7A}" type="slidenum">
              <a:rPr lang="en-US" smtClean="0"/>
              <a:t>‹#›</a:t>
            </a:fld>
            <a:endParaRPr lang="en-US"/>
          </a:p>
        </p:txBody>
      </p:sp>
    </p:spTree>
    <p:extLst>
      <p:ext uri="{BB962C8B-B14F-4D97-AF65-F5344CB8AC3E}">
        <p14:creationId xmlns:p14="http://schemas.microsoft.com/office/powerpoint/2010/main" val="11232846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008000"/>
                </a:solidFill>
              </a:rPr>
              <a:t>Share your </a:t>
            </a:r>
            <a:r>
              <a:rPr lang="en-US" sz="1200" dirty="0" err="1" smtClean="0">
                <a:solidFill>
                  <a:srgbClr val="008000"/>
                </a:solidFill>
              </a:rPr>
              <a:t>Coggle</a:t>
            </a:r>
            <a:r>
              <a:rPr lang="en-US" sz="1200" dirty="0" smtClean="0">
                <a:solidFill>
                  <a:srgbClr val="008000"/>
                </a:solidFill>
              </a:rPr>
              <a:t> with me</a:t>
            </a:r>
            <a:endParaRPr lang="en-US" sz="1200" b="1" i="1" u="sng" dirty="0" smtClean="0">
              <a:solidFill>
                <a:srgbClr val="008000"/>
              </a:solidFill>
            </a:endParaRPr>
          </a:p>
          <a:p>
            <a:endParaRPr lang="en-US" dirty="0"/>
          </a:p>
        </p:txBody>
      </p:sp>
      <p:sp>
        <p:nvSpPr>
          <p:cNvPr id="4" name="Slide Number Placeholder 3"/>
          <p:cNvSpPr>
            <a:spLocks noGrp="1"/>
          </p:cNvSpPr>
          <p:nvPr>
            <p:ph type="sldNum" sz="quarter" idx="10"/>
          </p:nvPr>
        </p:nvSpPr>
        <p:spPr/>
        <p:txBody>
          <a:bodyPr/>
          <a:lstStyle/>
          <a:p>
            <a:fld id="{1029BB3F-F355-FA46-86D5-AEF270D54127}" type="slidenum">
              <a:rPr lang="en-US" smtClean="0"/>
              <a:t>1</a:t>
            </a:fld>
            <a:endParaRPr lang="en-US"/>
          </a:p>
        </p:txBody>
      </p:sp>
    </p:spTree>
    <p:extLst>
      <p:ext uri="{BB962C8B-B14F-4D97-AF65-F5344CB8AC3E}">
        <p14:creationId xmlns:p14="http://schemas.microsoft.com/office/powerpoint/2010/main" val="1675873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rules – you can group yourselves how you want, you can</a:t>
            </a:r>
            <a:r>
              <a:rPr lang="en-US" baseline="0" dirty="0" smtClean="0"/>
              <a:t> delegate roles (BUT remember, if you do not help everyone reach the goal, you cannot earn the 4, so distracting behavior will lose </a:t>
            </a:r>
            <a:endParaRPr lang="en-US" dirty="0"/>
          </a:p>
        </p:txBody>
      </p:sp>
      <p:sp>
        <p:nvSpPr>
          <p:cNvPr id="4" name="Slide Number Placeholder 3"/>
          <p:cNvSpPr>
            <a:spLocks noGrp="1"/>
          </p:cNvSpPr>
          <p:nvPr>
            <p:ph type="sldNum" sz="quarter" idx="10"/>
          </p:nvPr>
        </p:nvSpPr>
        <p:spPr/>
        <p:txBody>
          <a:bodyPr/>
          <a:lstStyle/>
          <a:p>
            <a:fld id="{9036005B-6943-4C42-AA05-FE7B65C37E7A}" type="slidenum">
              <a:rPr lang="en-US" smtClean="0"/>
              <a:t>4</a:t>
            </a:fld>
            <a:endParaRPr lang="en-US"/>
          </a:p>
        </p:txBody>
      </p:sp>
    </p:spTree>
    <p:extLst>
      <p:ext uri="{BB962C8B-B14F-4D97-AF65-F5344CB8AC3E}">
        <p14:creationId xmlns:p14="http://schemas.microsoft.com/office/powerpoint/2010/main" val="3751558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Laminated</a:t>
            </a:r>
            <a:r>
              <a:rPr lang="en-US" baseline="0" dirty="0" smtClean="0"/>
              <a:t> sheets at each table </a:t>
            </a:r>
            <a:endParaRPr lang="en-US" dirty="0"/>
          </a:p>
        </p:txBody>
      </p:sp>
      <p:sp>
        <p:nvSpPr>
          <p:cNvPr id="4" name="Slide Number Placeholder 3"/>
          <p:cNvSpPr>
            <a:spLocks noGrp="1"/>
          </p:cNvSpPr>
          <p:nvPr>
            <p:ph type="sldNum" sz="quarter" idx="10"/>
          </p:nvPr>
        </p:nvSpPr>
        <p:spPr/>
        <p:txBody>
          <a:bodyPr/>
          <a:lstStyle/>
          <a:p>
            <a:fld id="{9036005B-6943-4C42-AA05-FE7B65C37E7A}" type="slidenum">
              <a:rPr lang="en-US" smtClean="0"/>
              <a:t>5</a:t>
            </a:fld>
            <a:endParaRPr lang="en-US"/>
          </a:p>
        </p:txBody>
      </p:sp>
    </p:spTree>
    <p:extLst>
      <p:ext uri="{BB962C8B-B14F-4D97-AF65-F5344CB8AC3E}">
        <p14:creationId xmlns:p14="http://schemas.microsoft.com/office/powerpoint/2010/main" val="780624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Model </a:t>
            </a:r>
            <a:endParaRPr lang="en-US" dirty="0"/>
          </a:p>
        </p:txBody>
      </p:sp>
      <p:sp>
        <p:nvSpPr>
          <p:cNvPr id="4" name="Slide Number Placeholder 3"/>
          <p:cNvSpPr>
            <a:spLocks noGrp="1"/>
          </p:cNvSpPr>
          <p:nvPr>
            <p:ph type="sldNum" sz="quarter" idx="10"/>
          </p:nvPr>
        </p:nvSpPr>
        <p:spPr/>
        <p:txBody>
          <a:bodyPr/>
          <a:lstStyle/>
          <a:p>
            <a:fld id="{9036005B-6943-4C42-AA05-FE7B65C37E7A}" type="slidenum">
              <a:rPr lang="en-US" smtClean="0"/>
              <a:t>6</a:t>
            </a:fld>
            <a:endParaRPr lang="en-US"/>
          </a:p>
        </p:txBody>
      </p:sp>
    </p:spTree>
    <p:extLst>
      <p:ext uri="{BB962C8B-B14F-4D97-AF65-F5344CB8AC3E}">
        <p14:creationId xmlns:p14="http://schemas.microsoft.com/office/powerpoint/2010/main" val="2267165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Type brainstorm ideas here &amp;</a:t>
            </a:r>
            <a:r>
              <a:rPr lang="en-US" baseline="0" dirty="0" smtClean="0"/>
              <a:t> leave up for independent work </a:t>
            </a:r>
            <a:endParaRPr lang="en-US" dirty="0"/>
          </a:p>
        </p:txBody>
      </p:sp>
      <p:sp>
        <p:nvSpPr>
          <p:cNvPr id="4" name="Slide Number Placeholder 3"/>
          <p:cNvSpPr>
            <a:spLocks noGrp="1"/>
          </p:cNvSpPr>
          <p:nvPr>
            <p:ph type="sldNum" sz="quarter" idx="10"/>
          </p:nvPr>
        </p:nvSpPr>
        <p:spPr/>
        <p:txBody>
          <a:bodyPr/>
          <a:lstStyle/>
          <a:p>
            <a:fld id="{9036005B-6943-4C42-AA05-FE7B65C37E7A}" type="slidenum">
              <a:rPr lang="en-US" smtClean="0"/>
              <a:t>12</a:t>
            </a:fld>
            <a:endParaRPr lang="en-US"/>
          </a:p>
        </p:txBody>
      </p:sp>
    </p:spTree>
    <p:extLst>
      <p:ext uri="{BB962C8B-B14F-4D97-AF65-F5344CB8AC3E}">
        <p14:creationId xmlns:p14="http://schemas.microsoft.com/office/powerpoint/2010/main" val="614602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36005B-6943-4C42-AA05-FE7B65C37E7A}" type="slidenum">
              <a:rPr lang="en-US" smtClean="0"/>
              <a:t>13</a:t>
            </a:fld>
            <a:endParaRPr lang="en-US"/>
          </a:p>
        </p:txBody>
      </p:sp>
    </p:spTree>
    <p:extLst>
      <p:ext uri="{BB962C8B-B14F-4D97-AF65-F5344CB8AC3E}">
        <p14:creationId xmlns:p14="http://schemas.microsoft.com/office/powerpoint/2010/main" val="1183499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2670B1-C0BC-3D48-91D4-237B49F3C28D}" type="datetimeFigureOut">
              <a:rPr lang="en-US" smtClean="0"/>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28894-2B1C-7149-9433-3DEE3849DF5D}" type="slidenum">
              <a:rPr lang="en-US" smtClean="0"/>
              <a:t>‹#›</a:t>
            </a:fld>
            <a:endParaRPr lang="en-US"/>
          </a:p>
        </p:txBody>
      </p:sp>
    </p:spTree>
    <p:extLst>
      <p:ext uri="{BB962C8B-B14F-4D97-AF65-F5344CB8AC3E}">
        <p14:creationId xmlns:p14="http://schemas.microsoft.com/office/powerpoint/2010/main" val="2064322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2670B1-C0BC-3D48-91D4-237B49F3C28D}" type="datetimeFigureOut">
              <a:rPr lang="en-US" smtClean="0"/>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28894-2B1C-7149-9433-3DEE3849DF5D}" type="slidenum">
              <a:rPr lang="en-US" smtClean="0"/>
              <a:t>‹#›</a:t>
            </a:fld>
            <a:endParaRPr lang="en-US"/>
          </a:p>
        </p:txBody>
      </p:sp>
    </p:spTree>
    <p:extLst>
      <p:ext uri="{BB962C8B-B14F-4D97-AF65-F5344CB8AC3E}">
        <p14:creationId xmlns:p14="http://schemas.microsoft.com/office/powerpoint/2010/main" val="364263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2670B1-C0BC-3D48-91D4-237B49F3C28D}" type="datetimeFigureOut">
              <a:rPr lang="en-US" smtClean="0"/>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28894-2B1C-7149-9433-3DEE3849DF5D}" type="slidenum">
              <a:rPr lang="en-US" smtClean="0"/>
              <a:t>‹#›</a:t>
            </a:fld>
            <a:endParaRPr lang="en-US"/>
          </a:p>
        </p:txBody>
      </p:sp>
    </p:spTree>
    <p:extLst>
      <p:ext uri="{BB962C8B-B14F-4D97-AF65-F5344CB8AC3E}">
        <p14:creationId xmlns:p14="http://schemas.microsoft.com/office/powerpoint/2010/main" val="886650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2670B1-C0BC-3D48-91D4-237B49F3C28D}" type="datetimeFigureOut">
              <a:rPr lang="en-US" smtClean="0"/>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28894-2B1C-7149-9433-3DEE3849DF5D}" type="slidenum">
              <a:rPr lang="en-US" smtClean="0"/>
              <a:t>‹#›</a:t>
            </a:fld>
            <a:endParaRPr lang="en-US"/>
          </a:p>
        </p:txBody>
      </p:sp>
    </p:spTree>
    <p:extLst>
      <p:ext uri="{BB962C8B-B14F-4D97-AF65-F5344CB8AC3E}">
        <p14:creationId xmlns:p14="http://schemas.microsoft.com/office/powerpoint/2010/main" val="3845294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2670B1-C0BC-3D48-91D4-237B49F3C28D}" type="datetimeFigureOut">
              <a:rPr lang="en-US" smtClean="0"/>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28894-2B1C-7149-9433-3DEE3849DF5D}" type="slidenum">
              <a:rPr lang="en-US" smtClean="0"/>
              <a:t>‹#›</a:t>
            </a:fld>
            <a:endParaRPr lang="en-US"/>
          </a:p>
        </p:txBody>
      </p:sp>
    </p:spTree>
    <p:extLst>
      <p:ext uri="{BB962C8B-B14F-4D97-AF65-F5344CB8AC3E}">
        <p14:creationId xmlns:p14="http://schemas.microsoft.com/office/powerpoint/2010/main" val="1009373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2670B1-C0BC-3D48-91D4-237B49F3C28D}" type="datetimeFigureOut">
              <a:rPr lang="en-US" smtClean="0"/>
              <a:t>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28894-2B1C-7149-9433-3DEE3849DF5D}" type="slidenum">
              <a:rPr lang="en-US" smtClean="0"/>
              <a:t>‹#›</a:t>
            </a:fld>
            <a:endParaRPr lang="en-US"/>
          </a:p>
        </p:txBody>
      </p:sp>
    </p:spTree>
    <p:extLst>
      <p:ext uri="{BB962C8B-B14F-4D97-AF65-F5344CB8AC3E}">
        <p14:creationId xmlns:p14="http://schemas.microsoft.com/office/powerpoint/2010/main" val="1616970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2670B1-C0BC-3D48-91D4-237B49F3C28D}" type="datetimeFigureOut">
              <a:rPr lang="en-US" smtClean="0"/>
              <a:t>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428894-2B1C-7149-9433-3DEE3849DF5D}" type="slidenum">
              <a:rPr lang="en-US" smtClean="0"/>
              <a:t>‹#›</a:t>
            </a:fld>
            <a:endParaRPr lang="en-US"/>
          </a:p>
        </p:txBody>
      </p:sp>
    </p:spTree>
    <p:extLst>
      <p:ext uri="{BB962C8B-B14F-4D97-AF65-F5344CB8AC3E}">
        <p14:creationId xmlns:p14="http://schemas.microsoft.com/office/powerpoint/2010/main" val="3593753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2670B1-C0BC-3D48-91D4-237B49F3C28D}" type="datetimeFigureOut">
              <a:rPr lang="en-US" smtClean="0"/>
              <a:t>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428894-2B1C-7149-9433-3DEE3849DF5D}" type="slidenum">
              <a:rPr lang="en-US" smtClean="0"/>
              <a:t>‹#›</a:t>
            </a:fld>
            <a:endParaRPr lang="en-US"/>
          </a:p>
        </p:txBody>
      </p:sp>
    </p:spTree>
    <p:extLst>
      <p:ext uri="{BB962C8B-B14F-4D97-AF65-F5344CB8AC3E}">
        <p14:creationId xmlns:p14="http://schemas.microsoft.com/office/powerpoint/2010/main" val="2767877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2670B1-C0BC-3D48-91D4-237B49F3C28D}" type="datetimeFigureOut">
              <a:rPr lang="en-US" smtClean="0"/>
              <a:t>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428894-2B1C-7149-9433-3DEE3849DF5D}" type="slidenum">
              <a:rPr lang="en-US" smtClean="0"/>
              <a:t>‹#›</a:t>
            </a:fld>
            <a:endParaRPr lang="en-US"/>
          </a:p>
        </p:txBody>
      </p:sp>
    </p:spTree>
    <p:extLst>
      <p:ext uri="{BB962C8B-B14F-4D97-AF65-F5344CB8AC3E}">
        <p14:creationId xmlns:p14="http://schemas.microsoft.com/office/powerpoint/2010/main" val="3942810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2670B1-C0BC-3D48-91D4-237B49F3C28D}" type="datetimeFigureOut">
              <a:rPr lang="en-US" smtClean="0"/>
              <a:t>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28894-2B1C-7149-9433-3DEE3849DF5D}" type="slidenum">
              <a:rPr lang="en-US" smtClean="0"/>
              <a:t>‹#›</a:t>
            </a:fld>
            <a:endParaRPr lang="en-US"/>
          </a:p>
        </p:txBody>
      </p:sp>
    </p:spTree>
    <p:extLst>
      <p:ext uri="{BB962C8B-B14F-4D97-AF65-F5344CB8AC3E}">
        <p14:creationId xmlns:p14="http://schemas.microsoft.com/office/powerpoint/2010/main" val="251775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2670B1-C0BC-3D48-91D4-237B49F3C28D}" type="datetimeFigureOut">
              <a:rPr lang="en-US" smtClean="0"/>
              <a:t>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28894-2B1C-7149-9433-3DEE3849DF5D}" type="slidenum">
              <a:rPr lang="en-US" smtClean="0"/>
              <a:t>‹#›</a:t>
            </a:fld>
            <a:endParaRPr lang="en-US"/>
          </a:p>
        </p:txBody>
      </p:sp>
    </p:spTree>
    <p:extLst>
      <p:ext uri="{BB962C8B-B14F-4D97-AF65-F5344CB8AC3E}">
        <p14:creationId xmlns:p14="http://schemas.microsoft.com/office/powerpoint/2010/main" val="26019489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2670B1-C0BC-3D48-91D4-237B49F3C28D}" type="datetimeFigureOut">
              <a:rPr lang="en-US" smtClean="0"/>
              <a:t>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428894-2B1C-7149-9433-3DEE3849DF5D}" type="slidenum">
              <a:rPr lang="en-US" smtClean="0"/>
              <a:t>‹#›</a:t>
            </a:fld>
            <a:endParaRPr lang="en-US"/>
          </a:p>
        </p:txBody>
      </p:sp>
    </p:spTree>
    <p:extLst>
      <p:ext uri="{BB962C8B-B14F-4D97-AF65-F5344CB8AC3E}">
        <p14:creationId xmlns:p14="http://schemas.microsoft.com/office/powerpoint/2010/main" val="1847395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4138"/>
            <a:ext cx="8229600" cy="1143000"/>
          </a:xfrm>
        </p:spPr>
        <p:txBody>
          <a:bodyPr>
            <a:normAutofit fontScale="90000"/>
          </a:bodyPr>
          <a:lstStyle/>
          <a:p>
            <a:pPr algn="l"/>
            <a:r>
              <a:rPr lang="en-US" dirty="0" smtClean="0"/>
              <a:t>Gender Studies                              </a:t>
            </a:r>
            <a:r>
              <a:rPr lang="en-US" dirty="0" smtClean="0"/>
              <a:t>Act-</a:t>
            </a:r>
            <a:r>
              <a:rPr lang="en-US" dirty="0"/>
              <a:t>2</a:t>
            </a:r>
            <a:r>
              <a:rPr lang="en-US" dirty="0" smtClean="0"/>
              <a:t/>
            </a:r>
            <a:br>
              <a:rPr lang="en-US" dirty="0" smtClean="0"/>
            </a:br>
            <a:r>
              <a:rPr lang="en-US" dirty="0" smtClean="0"/>
              <a:t>Ms. Lindsay </a:t>
            </a:r>
            <a:endParaRPr lang="en-US" dirty="0"/>
          </a:p>
        </p:txBody>
      </p:sp>
      <p:sp>
        <p:nvSpPr>
          <p:cNvPr id="5" name="Content Placeholder 4"/>
          <p:cNvSpPr>
            <a:spLocks noGrp="1"/>
          </p:cNvSpPr>
          <p:nvPr>
            <p:ph idx="1"/>
          </p:nvPr>
        </p:nvSpPr>
        <p:spPr>
          <a:xfrm>
            <a:off x="222250" y="1458694"/>
            <a:ext cx="8668584" cy="5399306"/>
          </a:xfrm>
        </p:spPr>
        <p:txBody>
          <a:bodyPr>
            <a:noAutofit/>
          </a:bodyPr>
          <a:lstStyle/>
          <a:p>
            <a:pPr marL="0" lvl="1" indent="0">
              <a:buNone/>
            </a:pPr>
            <a:r>
              <a:rPr lang="en-US" sz="4000" dirty="0" smtClean="0">
                <a:solidFill>
                  <a:srgbClr val="FF0000"/>
                </a:solidFill>
              </a:rPr>
              <a:t>Aim: </a:t>
            </a:r>
            <a:r>
              <a:rPr lang="en-US" sz="4000" dirty="0" smtClean="0">
                <a:solidFill>
                  <a:srgbClr val="FF0000"/>
                </a:solidFill>
              </a:rPr>
              <a:t>How can we use self-regulation to learn about ecofeminism?</a:t>
            </a:r>
            <a:endParaRPr lang="en-US" sz="4000" dirty="0" smtClean="0">
              <a:solidFill>
                <a:srgbClr val="FF0000"/>
              </a:solidFill>
            </a:endParaRPr>
          </a:p>
          <a:p>
            <a:pPr marL="0" lvl="1" indent="0">
              <a:buNone/>
            </a:pPr>
            <a:endParaRPr lang="en-US" sz="1600" dirty="0"/>
          </a:p>
          <a:p>
            <a:pPr marL="0" indent="0">
              <a:spcBef>
                <a:spcPts val="0"/>
              </a:spcBef>
              <a:buNone/>
            </a:pPr>
            <a:r>
              <a:rPr lang="en-US" sz="4000" dirty="0" smtClean="0">
                <a:solidFill>
                  <a:srgbClr val="0000FF"/>
                </a:solidFill>
              </a:rPr>
              <a:t>Do Now </a:t>
            </a:r>
            <a:r>
              <a:rPr lang="en-US" sz="4000" u="sng" dirty="0" smtClean="0">
                <a:solidFill>
                  <a:srgbClr val="0000FF"/>
                </a:solidFill>
              </a:rPr>
              <a:t>(ON YOUR OWN)</a:t>
            </a:r>
            <a:r>
              <a:rPr lang="en-US" sz="4000" dirty="0" smtClean="0">
                <a:solidFill>
                  <a:srgbClr val="0000FF"/>
                </a:solidFill>
              </a:rPr>
              <a:t>: 1) What does Earth Day mean to you? 2) What types of problems does our environment face?</a:t>
            </a:r>
          </a:p>
          <a:p>
            <a:pPr marL="0" indent="0">
              <a:spcBef>
                <a:spcPts val="0"/>
              </a:spcBef>
              <a:buNone/>
            </a:pPr>
            <a:endParaRPr lang="en-US" sz="1200" dirty="0" smtClean="0"/>
          </a:p>
          <a:p>
            <a:pPr marL="0" indent="0">
              <a:buNone/>
            </a:pPr>
            <a:r>
              <a:rPr lang="en-US" sz="4000" dirty="0" smtClean="0">
                <a:solidFill>
                  <a:srgbClr val="008000"/>
                </a:solidFill>
              </a:rPr>
              <a:t>HW Due Today: </a:t>
            </a:r>
            <a:r>
              <a:rPr lang="en-US" sz="4000" dirty="0" smtClean="0">
                <a:solidFill>
                  <a:srgbClr val="008000"/>
                </a:solidFill>
              </a:rPr>
              <a:t>Community writing (from yesterday)</a:t>
            </a:r>
            <a:endParaRPr lang="en-US" sz="4000" b="1" i="1" u="sng" dirty="0" smtClean="0">
              <a:solidFill>
                <a:srgbClr val="008000"/>
              </a:solidFill>
            </a:endParaRPr>
          </a:p>
        </p:txBody>
      </p:sp>
    </p:spTree>
    <p:extLst>
      <p:ext uri="{BB962C8B-B14F-4D97-AF65-F5344CB8AC3E}">
        <p14:creationId xmlns:p14="http://schemas.microsoft.com/office/powerpoint/2010/main" val="38665044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200" b="1" dirty="0" smtClean="0"/>
              <a:t>Applying Eco-Feminism on Earth Day and Beyond</a:t>
            </a:r>
            <a:r>
              <a:rPr lang="en-US" sz="3200" dirty="0" smtClean="0"/>
              <a:t/>
            </a:r>
            <a:br>
              <a:rPr lang="en-US" sz="3200" dirty="0" smtClean="0"/>
            </a:br>
            <a:endParaRPr lang="en-US" sz="3200" dirty="0"/>
          </a:p>
        </p:txBody>
      </p:sp>
      <p:sp>
        <p:nvSpPr>
          <p:cNvPr id="3" name="Content Placeholder 2"/>
          <p:cNvSpPr>
            <a:spLocks noGrp="1"/>
          </p:cNvSpPr>
          <p:nvPr>
            <p:ph idx="1"/>
          </p:nvPr>
        </p:nvSpPr>
        <p:spPr>
          <a:xfrm>
            <a:off x="137311" y="1417639"/>
            <a:ext cx="8873670" cy="5491548"/>
          </a:xfrm>
        </p:spPr>
        <p:txBody>
          <a:bodyPr>
            <a:normAutofit fontScale="77500" lnSpcReduction="20000"/>
          </a:bodyPr>
          <a:lstStyle/>
          <a:p>
            <a:pPr marL="0" indent="0">
              <a:buNone/>
            </a:pPr>
            <a:r>
              <a:rPr lang="en-US" dirty="0" smtClean="0"/>
              <a:t>The </a:t>
            </a:r>
            <a:r>
              <a:rPr lang="en-US" dirty="0"/>
              <a:t>eco-feminism lens is helpful in addressing environmental issues because it allows us the unveil oppressive societal structures – like racism, sexism, and classism – that play a significant role in the health of the environment and who is most impacted by this health declining. So from now on, when you’re discussing recycling with your friends, don’t just think about where your un-recycled items will end up. Dig deeper and consider which communities tend to live near the landfills in which non-recyclable waste is dumped. Then dig even deeper and consider how living near the landfills may impact their health and wellbeing and if they are likely to have access to health insurance or not when it comes time to address these health impacts</a:t>
            </a:r>
            <a:r>
              <a:rPr lang="en-US" dirty="0" smtClean="0"/>
              <a:t>.</a:t>
            </a:r>
          </a:p>
          <a:p>
            <a:pPr marL="0" indent="0">
              <a:buNone/>
            </a:pPr>
            <a:endParaRPr lang="en-US" dirty="0"/>
          </a:p>
          <a:p>
            <a:pPr marL="0" indent="0">
              <a:buNone/>
            </a:pPr>
            <a:r>
              <a:rPr lang="en-US" i="1" dirty="0"/>
              <a:t>That </a:t>
            </a:r>
            <a:r>
              <a:rPr lang="en-US" dirty="0"/>
              <a:t>is the beauty of the intersectional nature of eco-feminism.</a:t>
            </a:r>
          </a:p>
          <a:p>
            <a:endParaRPr lang="en-US" dirty="0"/>
          </a:p>
        </p:txBody>
      </p:sp>
    </p:spTree>
    <p:extLst>
      <p:ext uri="{BB962C8B-B14F-4D97-AF65-F5344CB8AC3E}">
        <p14:creationId xmlns:p14="http://schemas.microsoft.com/office/powerpoint/2010/main" val="12891188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Eco feminism can be defined as a feminism  that works to examine how the change of climates affects community members based on their class and gender.</a:t>
            </a:r>
          </a:p>
          <a:p>
            <a:r>
              <a:rPr lang="en-US" dirty="0" smtClean="0"/>
              <a:t>70% of people that live in the poverty line are the one that are affected the most in climate changes.</a:t>
            </a:r>
            <a:endParaRPr lang="en-US" dirty="0"/>
          </a:p>
        </p:txBody>
      </p:sp>
    </p:spTree>
    <p:extLst>
      <p:ext uri="{BB962C8B-B14F-4D97-AF65-F5344CB8AC3E}">
        <p14:creationId xmlns:p14="http://schemas.microsoft.com/office/powerpoint/2010/main" val="1206496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 stuck. I need help. What can I do?</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6538944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did it go? </a:t>
            </a:r>
            <a:br>
              <a:rPr lang="en-US" dirty="0" smtClean="0"/>
            </a:br>
            <a:r>
              <a:rPr lang="en-US" dirty="0" smtClean="0"/>
              <a:t>What did you do to self-regulate?</a:t>
            </a:r>
            <a:endParaRPr lang="en-US" dirty="0"/>
          </a:p>
        </p:txBody>
      </p:sp>
      <p:pic>
        <p:nvPicPr>
          <p:cNvPr id="4" name="Content Placeholder 3"/>
          <p:cNvPicPr>
            <a:picLocks noGrp="1" noChangeAspect="1"/>
          </p:cNvPicPr>
          <p:nvPr>
            <p:ph idx="1"/>
          </p:nvPr>
        </p:nvPicPr>
        <p:blipFill>
          <a:blip r:embed="rId3"/>
          <a:srcRect t="-12023" b="-12023"/>
          <a:stretch>
            <a:fillRect/>
          </a:stretch>
        </p:blipFill>
        <p:spPr>
          <a:xfrm>
            <a:off x="457200" y="1990725"/>
            <a:ext cx="8229600" cy="4135438"/>
          </a:xfrm>
        </p:spPr>
      </p:pic>
    </p:spTree>
    <p:extLst>
      <p:ext uri="{BB962C8B-B14F-4D97-AF65-F5344CB8AC3E}">
        <p14:creationId xmlns:p14="http://schemas.microsoft.com/office/powerpoint/2010/main" val="21204485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Domino Share </a:t>
            </a:r>
            <a:endParaRPr lang="en-US" dirty="0"/>
          </a:p>
        </p:txBody>
      </p:sp>
      <p:pic>
        <p:nvPicPr>
          <p:cNvPr id="5" name="Picture 4"/>
          <p:cNvPicPr>
            <a:picLocks noChangeAspect="1"/>
          </p:cNvPicPr>
          <p:nvPr/>
        </p:nvPicPr>
        <p:blipFill>
          <a:blip r:embed="rId2"/>
          <a:stretch>
            <a:fillRect/>
          </a:stretch>
        </p:blipFill>
        <p:spPr>
          <a:xfrm>
            <a:off x="2120900" y="1980839"/>
            <a:ext cx="4902200" cy="3479800"/>
          </a:xfrm>
          <a:prstGeom prst="rect">
            <a:avLst/>
          </a:prstGeom>
        </p:spPr>
      </p:pic>
    </p:spTree>
    <p:extLst>
      <p:ext uri="{BB962C8B-B14F-4D97-AF65-F5344CB8AC3E}">
        <p14:creationId xmlns:p14="http://schemas.microsoft.com/office/powerpoint/2010/main" val="23308562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677070"/>
          </a:xfrm>
        </p:spPr>
        <p:txBody>
          <a:bodyPr>
            <a:normAutofit/>
          </a:bodyPr>
          <a:lstStyle/>
          <a:p>
            <a:r>
              <a:rPr lang="en-US" sz="4000" dirty="0" smtClean="0"/>
              <a:t>Today, we will read an article about: </a:t>
            </a:r>
            <a:r>
              <a:rPr lang="en-US" dirty="0" smtClean="0"/>
              <a:t/>
            </a:r>
            <a:br>
              <a:rPr lang="en-US" dirty="0" smtClean="0"/>
            </a:br>
            <a:r>
              <a:rPr lang="en-US" dirty="0" smtClean="0"/>
              <a:t/>
            </a:r>
            <a:br>
              <a:rPr lang="en-US" dirty="0" smtClean="0"/>
            </a:br>
            <a:r>
              <a:rPr lang="en-US" sz="6600" dirty="0" smtClean="0">
                <a:solidFill>
                  <a:srgbClr val="008000"/>
                </a:solidFill>
              </a:rPr>
              <a:t>ecofeminism</a:t>
            </a:r>
            <a:endParaRPr lang="en-US" sz="6600" dirty="0">
              <a:solidFill>
                <a:srgbClr val="008000"/>
              </a:solidFill>
            </a:endParaRPr>
          </a:p>
        </p:txBody>
      </p:sp>
      <p:sp>
        <p:nvSpPr>
          <p:cNvPr id="3" name="Content Placeholder 2"/>
          <p:cNvSpPr>
            <a:spLocks noGrp="1"/>
          </p:cNvSpPr>
          <p:nvPr>
            <p:ph idx="1"/>
          </p:nvPr>
        </p:nvSpPr>
        <p:spPr>
          <a:xfrm>
            <a:off x="154475" y="3809762"/>
            <a:ext cx="8822178" cy="2316401"/>
          </a:xfrm>
        </p:spPr>
        <p:txBody>
          <a:bodyPr/>
          <a:lstStyle/>
          <a:p>
            <a:pPr marL="0" indent="0" algn="ctr">
              <a:buNone/>
            </a:pPr>
            <a:r>
              <a:rPr lang="en-US" sz="4800" dirty="0" smtClean="0"/>
              <a:t>Any ideas what this means? </a:t>
            </a:r>
            <a:endParaRPr lang="en-US" sz="4800" dirty="0"/>
          </a:p>
        </p:txBody>
      </p:sp>
    </p:spTree>
    <p:extLst>
      <p:ext uri="{BB962C8B-B14F-4D97-AF65-F5344CB8AC3E}">
        <p14:creationId xmlns:p14="http://schemas.microsoft.com/office/powerpoint/2010/main" val="7217496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642747"/>
          </a:xfrm>
        </p:spPr>
        <p:txBody>
          <a:bodyPr>
            <a:normAutofit fontScale="90000"/>
          </a:bodyPr>
          <a:lstStyle/>
          <a:p>
            <a:r>
              <a:rPr lang="en-US" dirty="0" smtClean="0"/>
              <a:t>Today, you will can earn a grade for…</a:t>
            </a:r>
            <a:br>
              <a:rPr lang="en-US" dirty="0" smtClean="0"/>
            </a:br>
            <a:r>
              <a:rPr lang="en-US" dirty="0" smtClean="0"/>
              <a:t/>
            </a:r>
            <a:br>
              <a:rPr lang="en-US" dirty="0" smtClean="0"/>
            </a:br>
            <a:r>
              <a:rPr lang="en-US" sz="7300" dirty="0" smtClean="0">
                <a:solidFill>
                  <a:srgbClr val="0000FF"/>
                </a:solidFill>
              </a:rPr>
              <a:t>self-regulation </a:t>
            </a:r>
            <a:endParaRPr lang="en-US" sz="7300" dirty="0">
              <a:solidFill>
                <a:srgbClr val="0000FF"/>
              </a:solidFill>
            </a:endParaRPr>
          </a:p>
        </p:txBody>
      </p:sp>
      <p:sp>
        <p:nvSpPr>
          <p:cNvPr id="3" name="Content Placeholder 2"/>
          <p:cNvSpPr>
            <a:spLocks noGrp="1"/>
          </p:cNvSpPr>
          <p:nvPr>
            <p:ph idx="1"/>
          </p:nvPr>
        </p:nvSpPr>
        <p:spPr>
          <a:xfrm>
            <a:off x="457200" y="3088996"/>
            <a:ext cx="8485126" cy="3037167"/>
          </a:xfrm>
        </p:spPr>
        <p:txBody>
          <a:bodyPr/>
          <a:lstStyle/>
          <a:p>
            <a:pPr marL="0" indent="0">
              <a:buNone/>
            </a:pPr>
            <a:endParaRPr lang="en-US" dirty="0"/>
          </a:p>
          <a:p>
            <a:pPr marL="0" indent="0" algn="ctr">
              <a:buNone/>
            </a:pPr>
            <a:r>
              <a:rPr lang="en-US" u="sng" dirty="0" smtClean="0"/>
              <a:t>To get a 4, you must:</a:t>
            </a:r>
          </a:p>
          <a:p>
            <a:pPr lvl="1"/>
            <a:r>
              <a:rPr lang="en-US" sz="3200" dirty="0" smtClean="0"/>
              <a:t>make sure </a:t>
            </a:r>
            <a:r>
              <a:rPr lang="en-US" sz="3200" b="1" i="1" dirty="0" smtClean="0"/>
              <a:t>everyone</a:t>
            </a:r>
            <a:r>
              <a:rPr lang="en-US" sz="3200" dirty="0" smtClean="0"/>
              <a:t> in the room understands the article</a:t>
            </a:r>
          </a:p>
          <a:p>
            <a:pPr lvl="1"/>
            <a:r>
              <a:rPr lang="en-US" sz="3200" dirty="0" smtClean="0"/>
              <a:t>not ask me for help </a:t>
            </a:r>
          </a:p>
        </p:txBody>
      </p:sp>
    </p:spTree>
    <p:extLst>
      <p:ext uri="{BB962C8B-B14F-4D97-AF65-F5344CB8AC3E}">
        <p14:creationId xmlns:p14="http://schemas.microsoft.com/office/powerpoint/2010/main" val="380829018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01"/>
            <a:ext cx="7987376" cy="634900"/>
          </a:xfrm>
        </p:spPr>
        <p:txBody>
          <a:bodyPr>
            <a:normAutofit fontScale="90000"/>
          </a:bodyPr>
          <a:lstStyle/>
          <a:p>
            <a:r>
              <a:rPr lang="en-US" dirty="0" smtClean="0"/>
              <a:t>Self-regulation </a:t>
            </a:r>
            <a:endParaRPr lang="en-US" dirty="0"/>
          </a:p>
        </p:txBody>
      </p:sp>
      <p:pic>
        <p:nvPicPr>
          <p:cNvPr id="4" name="Content Placeholder 3"/>
          <p:cNvPicPr>
            <a:picLocks noGrp="1" noChangeAspect="1"/>
          </p:cNvPicPr>
          <p:nvPr>
            <p:ph idx="1"/>
          </p:nvPr>
        </p:nvPicPr>
        <p:blipFill>
          <a:blip r:embed="rId3"/>
          <a:srcRect l="-18377" r="-18377"/>
          <a:stretch>
            <a:fillRect/>
          </a:stretch>
        </p:blipFill>
        <p:spPr>
          <a:xfrm>
            <a:off x="-1329109" y="617799"/>
            <a:ext cx="11346615" cy="6240201"/>
          </a:xfrm>
        </p:spPr>
      </p:pic>
    </p:spTree>
    <p:extLst>
      <p:ext uri="{BB962C8B-B14F-4D97-AF65-F5344CB8AC3E}">
        <p14:creationId xmlns:p14="http://schemas.microsoft.com/office/powerpoint/2010/main" val="93410691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383"/>
            <a:ext cx="8229600" cy="755027"/>
          </a:xfrm>
        </p:spPr>
        <p:txBody>
          <a:bodyPr>
            <a:normAutofit fontScale="90000"/>
          </a:bodyPr>
          <a:lstStyle/>
          <a:p>
            <a:r>
              <a:rPr lang="en-US" dirty="0"/>
              <a:t>What is Eco-Feminism?</a:t>
            </a:r>
          </a:p>
        </p:txBody>
      </p:sp>
      <p:sp>
        <p:nvSpPr>
          <p:cNvPr id="3" name="Content Placeholder 2"/>
          <p:cNvSpPr>
            <a:spLocks noGrp="1"/>
          </p:cNvSpPr>
          <p:nvPr>
            <p:ph idx="1"/>
          </p:nvPr>
        </p:nvSpPr>
        <p:spPr>
          <a:xfrm>
            <a:off x="205965" y="909538"/>
            <a:ext cx="8719197" cy="5948462"/>
          </a:xfrm>
        </p:spPr>
        <p:txBody>
          <a:bodyPr>
            <a:normAutofit fontScale="77500" lnSpcReduction="20000"/>
          </a:bodyPr>
          <a:lstStyle/>
          <a:p>
            <a:pPr marL="0" indent="0">
              <a:buNone/>
            </a:pPr>
            <a:r>
              <a:rPr lang="en-US" dirty="0"/>
              <a:t>I am writing this on Earth Day. It’s a day that many of us associate with recycling and celebrating trees, wildlife, and rivers. And as a recreational tree-hugger, I can appreciate those traditional connotations of Earth Day. But today’s environmental issues run much broader than just our waterways and forests</a:t>
            </a:r>
            <a:r>
              <a:rPr lang="en-US" dirty="0" smtClean="0"/>
              <a:t>.</a:t>
            </a:r>
          </a:p>
          <a:p>
            <a:pPr marL="0" indent="0">
              <a:buNone/>
            </a:pPr>
            <a:endParaRPr lang="en-US" dirty="0"/>
          </a:p>
          <a:p>
            <a:pPr marL="0" indent="0">
              <a:buNone/>
            </a:pPr>
            <a:r>
              <a:rPr lang="en-US" b="1" dirty="0"/>
              <a:t>Examining environmental issues with a feminist lens enables us to see the intersection of gender, socio-economics, and the environment</a:t>
            </a:r>
            <a:r>
              <a:rPr lang="en-US" b="1" dirty="0" smtClean="0"/>
              <a:t>.</a:t>
            </a:r>
          </a:p>
          <a:p>
            <a:pPr marL="0" indent="0">
              <a:buNone/>
            </a:pPr>
            <a:endParaRPr lang="en-US" dirty="0"/>
          </a:p>
          <a:p>
            <a:pPr marL="0" indent="0">
              <a:buNone/>
            </a:pPr>
            <a:r>
              <a:rPr lang="en-US" dirty="0"/>
              <a:t>The exploration and study of this intersection is formally referred to as </a:t>
            </a:r>
            <a:r>
              <a:rPr lang="en-US" i="1" dirty="0"/>
              <a:t>eco-feminism</a:t>
            </a:r>
            <a:r>
              <a:rPr lang="en-US" dirty="0"/>
              <a:t>. Although no single definition of it exists, I would define it as a feminism that works to examine how environmental degradation and climate change impact communities and community members based on their socio-economic status and gender. It’s important that the valuable intersectional perspective of eco-feminism doesn’t get lost amidst the green frenzy on Earth Day.</a:t>
            </a:r>
          </a:p>
          <a:p>
            <a:endParaRPr lang="en-US" dirty="0"/>
          </a:p>
        </p:txBody>
      </p:sp>
    </p:spTree>
    <p:extLst>
      <p:ext uri="{BB962C8B-B14F-4D97-AF65-F5344CB8AC3E}">
        <p14:creationId xmlns:p14="http://schemas.microsoft.com/office/powerpoint/2010/main" val="17128943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255"/>
          </a:xfrm>
        </p:spPr>
        <p:txBody>
          <a:bodyPr>
            <a:normAutofit fontScale="90000"/>
          </a:bodyPr>
          <a:lstStyle/>
          <a:p>
            <a:r>
              <a:rPr lang="en-US" b="1" dirty="0" smtClean="0"/>
              <a:t>Women and Global Climate Change</a:t>
            </a:r>
            <a:r>
              <a:rPr lang="en-US" dirty="0" smtClean="0"/>
              <a:t/>
            </a:r>
            <a:br>
              <a:rPr lang="en-US" dirty="0" smtClean="0"/>
            </a:br>
            <a:endParaRPr lang="en-US" dirty="0"/>
          </a:p>
        </p:txBody>
      </p:sp>
      <p:sp>
        <p:nvSpPr>
          <p:cNvPr id="3" name="Content Placeholder 2"/>
          <p:cNvSpPr>
            <a:spLocks noGrp="1"/>
          </p:cNvSpPr>
          <p:nvPr>
            <p:ph idx="1"/>
          </p:nvPr>
        </p:nvSpPr>
        <p:spPr>
          <a:xfrm>
            <a:off x="154474" y="840894"/>
            <a:ext cx="8989526" cy="6017106"/>
          </a:xfrm>
        </p:spPr>
        <p:txBody>
          <a:bodyPr>
            <a:normAutofit fontScale="70000" lnSpcReduction="20000"/>
          </a:bodyPr>
          <a:lstStyle/>
          <a:p>
            <a:pPr marL="0" indent="0">
              <a:buNone/>
            </a:pPr>
            <a:r>
              <a:rPr lang="en-US" dirty="0" smtClean="0"/>
              <a:t>Natural </a:t>
            </a:r>
            <a:r>
              <a:rPr lang="en-US" dirty="0"/>
              <a:t>disasters and resource shortages hit impoverished communities first and worst. With women making up an estimated </a:t>
            </a:r>
            <a:r>
              <a:rPr lang="en-US" u="sng" dirty="0"/>
              <a:t>70% of those living below the poverty line</a:t>
            </a:r>
            <a:r>
              <a:rPr lang="en-US" dirty="0"/>
              <a:t>, they are most vulnerable to the impacts of climate change and environmental degradation. Women living in developing nations </a:t>
            </a:r>
            <a:r>
              <a:rPr lang="en-US" u="sng" dirty="0"/>
              <a:t>tend to be natural resource managers</a:t>
            </a:r>
            <a:r>
              <a:rPr lang="en-US" dirty="0"/>
              <a:t> as the gatherers of food, water and firewood. And from a young age, girls traditionally assist their mothers with this work. As resources become scarcer with decline in the environment’s health, </a:t>
            </a:r>
            <a:r>
              <a:rPr lang="en-US" u="sng" dirty="0"/>
              <a:t>girls are attending less and less school</a:t>
            </a:r>
            <a:r>
              <a:rPr lang="en-US" dirty="0"/>
              <a:t> to be able to dedicate more time to finding water, or simply because school fees are no longer available as crop cycles become less predictable. You can imagine the </a:t>
            </a:r>
            <a:r>
              <a:rPr lang="en-US" u="sng" dirty="0"/>
              <a:t>cycle of poverty</a:t>
            </a:r>
            <a:r>
              <a:rPr lang="en-US" dirty="0"/>
              <a:t> that this spawns</a:t>
            </a:r>
            <a:r>
              <a:rPr lang="en-US" dirty="0" smtClean="0"/>
              <a:t>.</a:t>
            </a:r>
          </a:p>
          <a:p>
            <a:pPr marL="0" indent="0">
              <a:buNone/>
            </a:pPr>
            <a:endParaRPr lang="en-US" dirty="0"/>
          </a:p>
          <a:p>
            <a:pPr marL="0" indent="0">
              <a:buNone/>
            </a:pPr>
            <a:r>
              <a:rPr lang="en-US" dirty="0"/>
              <a:t>As primary natural resource managers, these women are especially well-equipped to lead environmental mitigation and adaptation efforts. But due to traditional and patriarchal gender roles that devalue unpaid work like childcare and water retrieval, women’s specialized knowledge in smart and effective climate change adaptation is </a:t>
            </a:r>
            <a:r>
              <a:rPr lang="en-US" u="sng" dirty="0"/>
              <a:t>typically not respected or taken into consideration</a:t>
            </a:r>
            <a:r>
              <a:rPr lang="en-US" dirty="0"/>
              <a:t> in most community decision-making processes.</a:t>
            </a:r>
          </a:p>
          <a:p>
            <a:endParaRPr lang="en-US" dirty="0"/>
          </a:p>
        </p:txBody>
      </p:sp>
    </p:spTree>
    <p:extLst>
      <p:ext uri="{BB962C8B-B14F-4D97-AF65-F5344CB8AC3E}">
        <p14:creationId xmlns:p14="http://schemas.microsoft.com/office/powerpoint/2010/main" val="28723702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772"/>
            <a:ext cx="8229600" cy="1098310"/>
          </a:xfrm>
        </p:spPr>
        <p:txBody>
          <a:bodyPr>
            <a:noAutofit/>
          </a:bodyPr>
          <a:lstStyle/>
          <a:p>
            <a:r>
              <a:rPr lang="en-US" sz="3200" b="1" dirty="0" smtClean="0"/>
              <a:t>Environmental and Social Injustice in the United States</a:t>
            </a:r>
            <a:r>
              <a:rPr lang="en-US" sz="3200" dirty="0" smtClean="0"/>
              <a:t/>
            </a:r>
            <a:br>
              <a:rPr lang="en-US" sz="3200" dirty="0" smtClean="0"/>
            </a:br>
            <a:endParaRPr lang="en-US" sz="3200" dirty="0"/>
          </a:p>
        </p:txBody>
      </p:sp>
      <p:sp>
        <p:nvSpPr>
          <p:cNvPr id="3" name="Content Placeholder 2"/>
          <p:cNvSpPr>
            <a:spLocks noGrp="1"/>
          </p:cNvSpPr>
          <p:nvPr>
            <p:ph idx="1"/>
          </p:nvPr>
        </p:nvSpPr>
        <p:spPr>
          <a:xfrm>
            <a:off x="-1" y="1115472"/>
            <a:ext cx="9010981" cy="5594514"/>
          </a:xfrm>
        </p:spPr>
        <p:txBody>
          <a:bodyPr>
            <a:normAutofit fontScale="77500" lnSpcReduction="20000"/>
          </a:bodyPr>
          <a:lstStyle/>
          <a:p>
            <a:pPr marL="0" indent="0">
              <a:buNone/>
            </a:pPr>
            <a:r>
              <a:rPr lang="en-US" dirty="0" smtClean="0"/>
              <a:t>In </a:t>
            </a:r>
            <a:r>
              <a:rPr lang="en-US" dirty="0"/>
              <a:t>our own backyard, low-income communities and communities of color bear the greatest burden of environmental injustice. Take </a:t>
            </a:r>
            <a:r>
              <a:rPr lang="en-US" u="sng" dirty="0" err="1"/>
              <a:t>Mossville</a:t>
            </a:r>
            <a:r>
              <a:rPr lang="en-US" u="sng" dirty="0"/>
              <a:t>, Louisiana</a:t>
            </a:r>
            <a:r>
              <a:rPr lang="en-US" dirty="0"/>
              <a:t> as an example. The small, rural, and predominantly African American town became the site of the highest concentration of vinyl plastic manufacturers in the US, in addition to housing a coal-fired power plant, oil refineries and other chemical production facilities. Together, these facilities produce more than 4 million pounds of carcinogenic toxic chemicals that end up in the soil, air and water of </a:t>
            </a:r>
            <a:r>
              <a:rPr lang="en-US" dirty="0" err="1"/>
              <a:t>Mossville</a:t>
            </a:r>
            <a:r>
              <a:rPr lang="en-US" dirty="0"/>
              <a:t>. This community’s exposure to these toxins has resulted in grave health impacts, from high incidences of asthma to a cancer epidemic</a:t>
            </a:r>
            <a:r>
              <a:rPr lang="en-US" dirty="0" smtClean="0"/>
              <a:t>.</a:t>
            </a:r>
          </a:p>
          <a:p>
            <a:pPr marL="0" indent="0">
              <a:buNone/>
            </a:pPr>
            <a:endParaRPr lang="en-US" dirty="0"/>
          </a:p>
          <a:p>
            <a:pPr marL="0" indent="0">
              <a:buNone/>
            </a:pPr>
            <a:r>
              <a:rPr lang="en-US" dirty="0"/>
              <a:t>It is </a:t>
            </a:r>
            <a:r>
              <a:rPr lang="en-US" u="sng" dirty="0"/>
              <a:t>not a coincidence</a:t>
            </a:r>
            <a:r>
              <a:rPr lang="en-US" dirty="0"/>
              <a:t> that these toxic plants were built in a lower-class community of color and not a place like downtown Washington, DC, a place populated by people of privilege and significant socio-political power. </a:t>
            </a:r>
            <a:r>
              <a:rPr lang="en-US" dirty="0" err="1"/>
              <a:t>Mossville</a:t>
            </a:r>
            <a:r>
              <a:rPr lang="en-US" dirty="0"/>
              <a:t>, Louisiana is a clear cut incidence of </a:t>
            </a:r>
            <a:r>
              <a:rPr lang="en-US" u="sng" dirty="0"/>
              <a:t>environmental racism</a:t>
            </a:r>
            <a:r>
              <a:rPr lang="en-US" dirty="0"/>
              <a:t>.</a:t>
            </a:r>
          </a:p>
          <a:p>
            <a:endParaRPr lang="en-US" dirty="0"/>
          </a:p>
        </p:txBody>
      </p:sp>
    </p:spTree>
    <p:extLst>
      <p:ext uri="{BB962C8B-B14F-4D97-AF65-F5344CB8AC3E}">
        <p14:creationId xmlns:p14="http://schemas.microsoft.com/office/powerpoint/2010/main" val="255049047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5027"/>
          </a:xfrm>
        </p:spPr>
        <p:txBody>
          <a:bodyPr>
            <a:normAutofit fontScale="90000"/>
          </a:bodyPr>
          <a:lstStyle/>
          <a:p>
            <a:r>
              <a:rPr lang="en-US" sz="3600" b="1" dirty="0" smtClean="0"/>
              <a:t>Toxic Injustice</a:t>
            </a:r>
            <a:r>
              <a:rPr lang="en-US" dirty="0" smtClean="0"/>
              <a:t/>
            </a:r>
            <a:br>
              <a:rPr lang="en-US" dirty="0" smtClean="0"/>
            </a:br>
            <a:endParaRPr lang="en-US" dirty="0"/>
          </a:p>
        </p:txBody>
      </p:sp>
      <p:sp>
        <p:nvSpPr>
          <p:cNvPr id="3" name="Content Placeholder 2"/>
          <p:cNvSpPr>
            <a:spLocks noGrp="1"/>
          </p:cNvSpPr>
          <p:nvPr>
            <p:ph idx="1"/>
          </p:nvPr>
        </p:nvSpPr>
        <p:spPr>
          <a:xfrm>
            <a:off x="223129" y="823732"/>
            <a:ext cx="8920871" cy="6034268"/>
          </a:xfrm>
        </p:spPr>
        <p:txBody>
          <a:bodyPr>
            <a:normAutofit fontScale="70000" lnSpcReduction="20000"/>
          </a:bodyPr>
          <a:lstStyle/>
          <a:p>
            <a:pPr marL="0" indent="0">
              <a:buNone/>
            </a:pPr>
            <a:r>
              <a:rPr lang="en-US" dirty="0" smtClean="0"/>
              <a:t>Another </a:t>
            </a:r>
            <a:r>
              <a:rPr lang="en-US" dirty="0"/>
              <a:t>alarming instance of environmental and social injustice happening right before our eyes has to do with </a:t>
            </a:r>
            <a:r>
              <a:rPr lang="en-US" u="sng" dirty="0"/>
              <a:t>toxic chemical exposure</a:t>
            </a:r>
            <a:r>
              <a:rPr lang="en-US" dirty="0"/>
              <a:t>. </a:t>
            </a:r>
            <a:r>
              <a:rPr lang="en-US" u="sng" dirty="0"/>
              <a:t>Mounting scientific evidence</a:t>
            </a:r>
            <a:r>
              <a:rPr lang="en-US" dirty="0"/>
              <a:t> reveals that chemicals in our air, water and everyday products—from our furniture to our personal care and cleaning products—are harming our </a:t>
            </a:r>
            <a:r>
              <a:rPr lang="en-US" u="sng" dirty="0"/>
              <a:t>reproductive health</a:t>
            </a:r>
            <a:r>
              <a:rPr lang="en-US" dirty="0"/>
              <a:t> and fertility</a:t>
            </a:r>
            <a:r>
              <a:rPr lang="en-US" dirty="0" smtClean="0"/>
              <a:t>.</a:t>
            </a:r>
          </a:p>
          <a:p>
            <a:endParaRPr lang="en-US" dirty="0"/>
          </a:p>
          <a:p>
            <a:pPr marL="0" indent="0">
              <a:buNone/>
            </a:pPr>
            <a:r>
              <a:rPr lang="en-US" dirty="0"/>
              <a:t>This is frightening news for those of us that are planning big spring cleaning extravaganzas or like to paint our nails every few weeks. But what about if you clean houses for a living or work in a nail salon? Your exposure to toxic chemicals is likely to be constant and severe</a:t>
            </a:r>
            <a:r>
              <a:rPr lang="en-US" dirty="0" smtClean="0"/>
              <a:t>.</a:t>
            </a:r>
          </a:p>
          <a:p>
            <a:pPr marL="0" indent="0">
              <a:buNone/>
            </a:pPr>
            <a:endParaRPr lang="en-US" dirty="0"/>
          </a:p>
          <a:p>
            <a:pPr marL="0" indent="0">
              <a:buNone/>
            </a:pPr>
            <a:r>
              <a:rPr lang="en-US" b="1" dirty="0"/>
              <a:t>Women of color and immigrant women are </a:t>
            </a:r>
            <a:r>
              <a:rPr lang="en-US" b="1" u="sng" dirty="0"/>
              <a:t>overrepresented</a:t>
            </a:r>
            <a:r>
              <a:rPr lang="en-US" b="1" dirty="0"/>
              <a:t> in professions that entail extreme and dangerous exposure to toxic chemicals</a:t>
            </a:r>
            <a:r>
              <a:rPr lang="en-US" b="1" dirty="0" smtClean="0"/>
              <a:t>.</a:t>
            </a:r>
          </a:p>
          <a:p>
            <a:pPr marL="0" indent="0">
              <a:buNone/>
            </a:pPr>
            <a:endParaRPr lang="en-US" dirty="0"/>
          </a:p>
          <a:p>
            <a:pPr marL="0" indent="0">
              <a:buNone/>
            </a:pPr>
            <a:r>
              <a:rPr lang="en-US" dirty="0"/>
              <a:t>Again, it’s not a coincidence that low-income women of color are disproportionately burdened by toxic chemicals through their jobs, and the eco-feminist lens helps illuminate this reality.</a:t>
            </a:r>
          </a:p>
          <a:p>
            <a:endParaRPr lang="en-US" dirty="0"/>
          </a:p>
        </p:txBody>
      </p:sp>
    </p:spTree>
    <p:extLst>
      <p:ext uri="{BB962C8B-B14F-4D97-AF65-F5344CB8AC3E}">
        <p14:creationId xmlns:p14="http://schemas.microsoft.com/office/powerpoint/2010/main" val="242195763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2608</TotalTime>
  <Words>564</Words>
  <Application>Microsoft Macintosh PowerPoint</Application>
  <PresentationFormat>On-screen Show (4:3)</PresentationFormat>
  <Paragraphs>56</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Gender Studies                              Act-2 Ms. Lindsay </vt:lpstr>
      <vt:lpstr>Domino Share </vt:lpstr>
      <vt:lpstr>Today, we will read an article about:   ecofeminism</vt:lpstr>
      <vt:lpstr>Today, you will can earn a grade for…  self-regulation </vt:lpstr>
      <vt:lpstr>Self-regulation </vt:lpstr>
      <vt:lpstr>What is Eco-Feminism?</vt:lpstr>
      <vt:lpstr>Women and Global Climate Change </vt:lpstr>
      <vt:lpstr>Environmental and Social Injustice in the United States </vt:lpstr>
      <vt:lpstr>Toxic Injustice </vt:lpstr>
      <vt:lpstr>Applying Eco-Feminism on Earth Day and Beyond </vt:lpstr>
      <vt:lpstr>PowerPoint Presentation</vt:lpstr>
      <vt:lpstr>I’m stuck. I need help. What can I do?</vt:lpstr>
      <vt:lpstr>How did it go?  What did you do to self-regulate?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Studies                              Act-2 Ms. Lindsay </dc:title>
  <dc:creator>Lindsay Lyons</dc:creator>
  <cp:lastModifiedBy>Lindsay Lyons</cp:lastModifiedBy>
  <cp:revision>6</cp:revision>
  <dcterms:created xsi:type="dcterms:W3CDTF">2015-04-20T20:43:21Z</dcterms:created>
  <dcterms:modified xsi:type="dcterms:W3CDTF">2015-04-22T16:11:56Z</dcterms:modified>
</cp:coreProperties>
</file>