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65" r:id="rId3"/>
    <p:sldId id="266" r:id="rId4"/>
    <p:sldId id="258" r:id="rId5"/>
    <p:sldId id="264" r:id="rId6"/>
    <p:sldId id="263" r:id="rId7"/>
    <p:sldId id="261" r:id="rId8"/>
    <p:sldId id="262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86272-4A65-3C4C-BCD9-B252250E39C5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09345B-EB4F-FC4C-82F2-9C8154B2723F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Broad Topic:</a:t>
          </a:r>
        </a:p>
        <a:p>
          <a:r>
            <a:rPr lang="en-US" dirty="0" smtClean="0"/>
            <a:t> </a:t>
          </a:r>
        </a:p>
        <a:p>
          <a:endParaRPr lang="en-US" dirty="0"/>
        </a:p>
      </dgm:t>
    </dgm:pt>
    <dgm:pt modelId="{EB1146CB-2CA2-E749-AB61-F8D982C8D582}" type="parTrans" cxnId="{DE2E09D2-3FFC-E94D-AC72-C31E58F98A0E}">
      <dgm:prSet/>
      <dgm:spPr/>
      <dgm:t>
        <a:bodyPr/>
        <a:lstStyle/>
        <a:p>
          <a:endParaRPr lang="en-US"/>
        </a:p>
      </dgm:t>
    </dgm:pt>
    <dgm:pt modelId="{68F3AFC7-CD2C-3A46-91D6-53C64434AD45}" type="sibTrans" cxnId="{DE2E09D2-3FFC-E94D-AC72-C31E58F98A0E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6F796DE9-B681-9746-A15A-6FD8DAD013D1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Narrow it Down:</a:t>
          </a:r>
        </a:p>
        <a:p>
          <a:endParaRPr lang="en-US" dirty="0" smtClean="0"/>
        </a:p>
        <a:p>
          <a:endParaRPr lang="en-US" dirty="0"/>
        </a:p>
      </dgm:t>
    </dgm:pt>
    <dgm:pt modelId="{3CAB4AA0-0845-F94F-8BB1-81318FD0FC82}" type="parTrans" cxnId="{DAD61439-F2C5-E64F-8F8C-AE3E9843B443}">
      <dgm:prSet/>
      <dgm:spPr/>
      <dgm:t>
        <a:bodyPr/>
        <a:lstStyle/>
        <a:p>
          <a:endParaRPr lang="en-US"/>
        </a:p>
      </dgm:t>
    </dgm:pt>
    <dgm:pt modelId="{53083100-E92B-F94F-8023-0906B076584D}" type="sibTrans" cxnId="{DAD61439-F2C5-E64F-8F8C-AE3E9843B44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FBE60995-FF89-6D4F-82AA-5BD2E27AA627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Research Question:</a:t>
          </a:r>
        </a:p>
        <a:p>
          <a:endParaRPr lang="en-US" dirty="0" smtClean="0"/>
        </a:p>
        <a:p>
          <a:endParaRPr lang="en-US" dirty="0"/>
        </a:p>
      </dgm:t>
    </dgm:pt>
    <dgm:pt modelId="{7D1947B0-B4C2-EB45-9349-D6E3A92957AA}" type="parTrans" cxnId="{34417DBA-3540-924C-829B-C444B7E24526}">
      <dgm:prSet/>
      <dgm:spPr/>
      <dgm:t>
        <a:bodyPr/>
        <a:lstStyle/>
        <a:p>
          <a:endParaRPr lang="en-US"/>
        </a:p>
      </dgm:t>
    </dgm:pt>
    <dgm:pt modelId="{50A000B0-0D71-D54E-B317-EBD1D456E845}" type="sibTrans" cxnId="{34417DBA-3540-924C-829B-C444B7E24526}">
      <dgm:prSet/>
      <dgm:spPr/>
      <dgm:t>
        <a:bodyPr/>
        <a:lstStyle/>
        <a:p>
          <a:endParaRPr lang="en-US"/>
        </a:p>
      </dgm:t>
    </dgm:pt>
    <dgm:pt modelId="{EADA8F91-0F41-374D-9DC5-07C03B850442}" type="pres">
      <dgm:prSet presAssocID="{E5C86272-4A65-3C4C-BCD9-B252250E39C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52DBAF-9265-5143-87B3-552E78E61142}" type="pres">
      <dgm:prSet presAssocID="{E5C86272-4A65-3C4C-BCD9-B252250E39C5}" presName="dummyMaxCanvas" presStyleCnt="0">
        <dgm:presLayoutVars/>
      </dgm:prSet>
      <dgm:spPr/>
    </dgm:pt>
    <dgm:pt modelId="{F3684B94-D643-9145-9958-A3D10082CB2D}" type="pres">
      <dgm:prSet presAssocID="{E5C86272-4A65-3C4C-BCD9-B252250E39C5}" presName="ThreeNodes_1" presStyleLbl="node1" presStyleIdx="0" presStyleCnt="3" custScaleX="117647" custLinFactNeighborX="283" custLinFactNeighborY="-11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5F935-7DE1-8641-8EF7-B655BF917426}" type="pres">
      <dgm:prSet presAssocID="{E5C86272-4A65-3C4C-BCD9-B252250E39C5}" presName="ThreeNodes_2" presStyleLbl="node1" presStyleIdx="1" presStyleCnt="3" custScaleX="100520" custScaleY="115205" custLinFactNeighborX="208" custLinFactNeighborY="-42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3ED88-6FAA-3043-A7FA-DA0C651928D1}" type="pres">
      <dgm:prSet presAssocID="{E5C86272-4A65-3C4C-BCD9-B252250E39C5}" presName="ThreeNodes_3" presStyleLbl="node1" presStyleIdx="2" presStyleCnt="3" custScaleX="83095" custScaleY="118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4F911-F259-B245-AE90-4A91F60F0B73}" type="pres">
      <dgm:prSet presAssocID="{E5C86272-4A65-3C4C-BCD9-B252250E39C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E3D8D-EF6C-C546-A1A3-EBA945A3BB53}" type="pres">
      <dgm:prSet presAssocID="{E5C86272-4A65-3C4C-BCD9-B252250E39C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89638-3D12-6B4F-9CA5-41E5CB0D7881}" type="pres">
      <dgm:prSet presAssocID="{E5C86272-4A65-3C4C-BCD9-B252250E39C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848F79-6653-9E4A-8F6E-5DB4BBCF2943}" type="pres">
      <dgm:prSet presAssocID="{E5C86272-4A65-3C4C-BCD9-B252250E39C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37601-E1B7-D746-984A-9179F9641BAB}" type="pres">
      <dgm:prSet presAssocID="{E5C86272-4A65-3C4C-BCD9-B252250E39C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284523-0F08-0B4D-A895-EBF424B0D1F8}" type="presOf" srcId="{6F796DE9-B681-9746-A15A-6FD8DAD013D1}" destId="{0DC5F935-7DE1-8641-8EF7-B655BF917426}" srcOrd="0" destOrd="0" presId="urn:microsoft.com/office/officeart/2005/8/layout/vProcess5"/>
    <dgm:cxn modelId="{59301536-0975-564D-AB96-80E6929E3524}" type="presOf" srcId="{68F3AFC7-CD2C-3A46-91D6-53C64434AD45}" destId="{45E4F911-F259-B245-AE90-4A91F60F0B73}" srcOrd="0" destOrd="0" presId="urn:microsoft.com/office/officeart/2005/8/layout/vProcess5"/>
    <dgm:cxn modelId="{B6B0D721-F450-5B42-9609-73E12451B55F}" type="presOf" srcId="{FBE60995-FF89-6D4F-82AA-5BD2E27AA627}" destId="{8BF3ED88-6FAA-3043-A7FA-DA0C651928D1}" srcOrd="0" destOrd="0" presId="urn:microsoft.com/office/officeart/2005/8/layout/vProcess5"/>
    <dgm:cxn modelId="{DE2E09D2-3FFC-E94D-AC72-C31E58F98A0E}" srcId="{E5C86272-4A65-3C4C-BCD9-B252250E39C5}" destId="{C109345B-EB4F-FC4C-82F2-9C8154B2723F}" srcOrd="0" destOrd="0" parTransId="{EB1146CB-2CA2-E749-AB61-F8D982C8D582}" sibTransId="{68F3AFC7-CD2C-3A46-91D6-53C64434AD45}"/>
    <dgm:cxn modelId="{18A7F987-2F66-BE43-BF37-CCBB6479857C}" type="presOf" srcId="{6F796DE9-B681-9746-A15A-6FD8DAD013D1}" destId="{C6848F79-6653-9E4A-8F6E-5DB4BBCF2943}" srcOrd="1" destOrd="0" presId="urn:microsoft.com/office/officeart/2005/8/layout/vProcess5"/>
    <dgm:cxn modelId="{1FA85623-9C15-364D-B433-3D52BAB0A2D7}" type="presOf" srcId="{FBE60995-FF89-6D4F-82AA-5BD2E27AA627}" destId="{9A437601-E1B7-D746-984A-9179F9641BAB}" srcOrd="1" destOrd="0" presId="urn:microsoft.com/office/officeart/2005/8/layout/vProcess5"/>
    <dgm:cxn modelId="{DAD61439-F2C5-E64F-8F8C-AE3E9843B443}" srcId="{E5C86272-4A65-3C4C-BCD9-B252250E39C5}" destId="{6F796DE9-B681-9746-A15A-6FD8DAD013D1}" srcOrd="1" destOrd="0" parTransId="{3CAB4AA0-0845-F94F-8BB1-81318FD0FC82}" sibTransId="{53083100-E92B-F94F-8023-0906B076584D}"/>
    <dgm:cxn modelId="{D6DE216F-4AED-FC49-875B-BFE74F7F2CA1}" type="presOf" srcId="{C109345B-EB4F-FC4C-82F2-9C8154B2723F}" destId="{F3684B94-D643-9145-9958-A3D10082CB2D}" srcOrd="0" destOrd="0" presId="urn:microsoft.com/office/officeart/2005/8/layout/vProcess5"/>
    <dgm:cxn modelId="{34417DBA-3540-924C-829B-C444B7E24526}" srcId="{E5C86272-4A65-3C4C-BCD9-B252250E39C5}" destId="{FBE60995-FF89-6D4F-82AA-5BD2E27AA627}" srcOrd="2" destOrd="0" parTransId="{7D1947B0-B4C2-EB45-9349-D6E3A92957AA}" sibTransId="{50A000B0-0D71-D54E-B317-EBD1D456E845}"/>
    <dgm:cxn modelId="{0025FB30-F4D3-794C-A0D1-3242ADEAC495}" type="presOf" srcId="{C109345B-EB4F-FC4C-82F2-9C8154B2723F}" destId="{58089638-3D12-6B4F-9CA5-41E5CB0D7881}" srcOrd="1" destOrd="0" presId="urn:microsoft.com/office/officeart/2005/8/layout/vProcess5"/>
    <dgm:cxn modelId="{8F1C13CF-8EC3-1149-8646-D92480E5496F}" type="presOf" srcId="{E5C86272-4A65-3C4C-BCD9-B252250E39C5}" destId="{EADA8F91-0F41-374D-9DC5-07C03B850442}" srcOrd="0" destOrd="0" presId="urn:microsoft.com/office/officeart/2005/8/layout/vProcess5"/>
    <dgm:cxn modelId="{171D7581-4986-BD43-A4FF-D4B7E3AECE24}" type="presOf" srcId="{53083100-E92B-F94F-8023-0906B076584D}" destId="{A11E3D8D-EF6C-C546-A1A3-EBA945A3BB53}" srcOrd="0" destOrd="0" presId="urn:microsoft.com/office/officeart/2005/8/layout/vProcess5"/>
    <dgm:cxn modelId="{C9B17560-B7A5-9340-9618-210F5589B0D9}" type="presParOf" srcId="{EADA8F91-0F41-374D-9DC5-07C03B850442}" destId="{1D52DBAF-9265-5143-87B3-552E78E61142}" srcOrd="0" destOrd="0" presId="urn:microsoft.com/office/officeart/2005/8/layout/vProcess5"/>
    <dgm:cxn modelId="{65EBB208-5BE7-F54E-BCD0-BFE4085F03E9}" type="presParOf" srcId="{EADA8F91-0F41-374D-9DC5-07C03B850442}" destId="{F3684B94-D643-9145-9958-A3D10082CB2D}" srcOrd="1" destOrd="0" presId="urn:microsoft.com/office/officeart/2005/8/layout/vProcess5"/>
    <dgm:cxn modelId="{A3C245EE-8C9D-4749-A9B4-E5FB567E9ADA}" type="presParOf" srcId="{EADA8F91-0F41-374D-9DC5-07C03B850442}" destId="{0DC5F935-7DE1-8641-8EF7-B655BF917426}" srcOrd="2" destOrd="0" presId="urn:microsoft.com/office/officeart/2005/8/layout/vProcess5"/>
    <dgm:cxn modelId="{1A77E820-1C15-5C4C-A091-0248B17AB3DB}" type="presParOf" srcId="{EADA8F91-0F41-374D-9DC5-07C03B850442}" destId="{8BF3ED88-6FAA-3043-A7FA-DA0C651928D1}" srcOrd="3" destOrd="0" presId="urn:microsoft.com/office/officeart/2005/8/layout/vProcess5"/>
    <dgm:cxn modelId="{80C3A7BA-E159-9B4C-850A-5A1FD57DE017}" type="presParOf" srcId="{EADA8F91-0F41-374D-9DC5-07C03B850442}" destId="{45E4F911-F259-B245-AE90-4A91F60F0B73}" srcOrd="4" destOrd="0" presId="urn:microsoft.com/office/officeart/2005/8/layout/vProcess5"/>
    <dgm:cxn modelId="{2795A36E-0464-6A4C-B3E8-5470F8FB016D}" type="presParOf" srcId="{EADA8F91-0F41-374D-9DC5-07C03B850442}" destId="{A11E3D8D-EF6C-C546-A1A3-EBA945A3BB53}" srcOrd="5" destOrd="0" presId="urn:microsoft.com/office/officeart/2005/8/layout/vProcess5"/>
    <dgm:cxn modelId="{4A965694-393A-BA4B-869B-D2406DDEFCA7}" type="presParOf" srcId="{EADA8F91-0F41-374D-9DC5-07C03B850442}" destId="{58089638-3D12-6B4F-9CA5-41E5CB0D7881}" srcOrd="6" destOrd="0" presId="urn:microsoft.com/office/officeart/2005/8/layout/vProcess5"/>
    <dgm:cxn modelId="{239C6AA6-8038-9A46-996C-75C8F652DEBB}" type="presParOf" srcId="{EADA8F91-0F41-374D-9DC5-07C03B850442}" destId="{C6848F79-6653-9E4A-8F6E-5DB4BBCF2943}" srcOrd="7" destOrd="0" presId="urn:microsoft.com/office/officeart/2005/8/layout/vProcess5"/>
    <dgm:cxn modelId="{C4FA75C6-400A-8C43-BCA8-4AA8C72A9023}" type="presParOf" srcId="{EADA8F91-0F41-374D-9DC5-07C03B850442}" destId="{9A437601-E1B7-D746-984A-9179F9641BAB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84B94-D643-9145-9958-A3D10082CB2D}">
      <dsp:nvSpPr>
        <dsp:cNvPr id="0" name=""/>
        <dsp:cNvSpPr/>
      </dsp:nvSpPr>
      <dsp:spPr>
        <a:xfrm>
          <a:off x="-294246" y="-87375"/>
          <a:ext cx="8384431" cy="189781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Broad Topic: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 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-238661" y="-31790"/>
        <a:ext cx="5994766" cy="1786646"/>
      </dsp:txXfrm>
    </dsp:sp>
    <dsp:sp modelId="{0DC5F935-7DE1-8641-8EF7-B655BF917426}">
      <dsp:nvSpPr>
        <dsp:cNvPr id="0" name=""/>
        <dsp:cNvSpPr/>
      </dsp:nvSpPr>
      <dsp:spPr>
        <a:xfrm>
          <a:off x="939542" y="1901843"/>
          <a:ext cx="7163829" cy="218637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Narrow it Down: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 smtClean="0"/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1003579" y="1965880"/>
        <a:ext cx="5163657" cy="2058305"/>
      </dsp:txXfrm>
    </dsp:sp>
    <dsp:sp modelId="{8BF3ED88-6FAA-3043-A7FA-DA0C651928D1}">
      <dsp:nvSpPr>
        <dsp:cNvPr id="0" name=""/>
        <dsp:cNvSpPr/>
      </dsp:nvSpPr>
      <dsp:spPr>
        <a:xfrm>
          <a:off x="2174470" y="4166112"/>
          <a:ext cx="5921990" cy="224731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Research Question: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 smtClean="0"/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2240292" y="4231934"/>
        <a:ext cx="4242773" cy="2115674"/>
      </dsp:txXfrm>
    </dsp:sp>
    <dsp:sp modelId="{45E4F911-F259-B245-AE90-4A91F60F0B73}">
      <dsp:nvSpPr>
        <dsp:cNvPr id="0" name=""/>
        <dsp:cNvSpPr/>
      </dsp:nvSpPr>
      <dsp:spPr>
        <a:xfrm>
          <a:off x="6207604" y="1351802"/>
          <a:ext cx="1233580" cy="123358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485160" y="1351802"/>
        <a:ext cx="678469" cy="928269"/>
      </dsp:txXfrm>
    </dsp:sp>
    <dsp:sp modelId="{A11E3D8D-EF6C-C546-A1A3-EBA945A3BB53}">
      <dsp:nvSpPr>
        <dsp:cNvPr id="0" name=""/>
        <dsp:cNvSpPr/>
      </dsp:nvSpPr>
      <dsp:spPr>
        <a:xfrm>
          <a:off x="6836437" y="3553269"/>
          <a:ext cx="1233580" cy="1233580"/>
        </a:xfrm>
        <a:prstGeom prst="downArrow">
          <a:avLst>
            <a:gd name="adj1" fmla="val 55000"/>
            <a:gd name="adj2" fmla="val 45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113993" y="3553269"/>
        <a:ext cx="678469" cy="928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51088-81B4-0244-99DF-A45531BD5DA7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D376E-D616-A344-ADD8-12067A58C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3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*We are focusing on activist strategies,</a:t>
            </a:r>
            <a:r>
              <a:rPr lang="en-US" baseline="0" dirty="0" smtClean="0"/>
              <a:t> so solutions or attempts at solutions are our focus for this research. Make sure your question focuses on this topic in some way.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376E-D616-A344-ADD8-12067A58CD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7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376E-D616-A344-ADD8-12067A58CD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05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</a:t>
            </a:r>
            <a:r>
              <a:rPr lang="en-US" baseline="0" dirty="0" smtClean="0"/>
              <a:t> TO LOOK AT THIS SHEET FOR MORE EXAMPLES…</a:t>
            </a:r>
          </a:p>
          <a:p>
            <a:endParaRPr lang="en-US" dirty="0" smtClean="0"/>
          </a:p>
          <a:p>
            <a:r>
              <a:rPr lang="en-US" dirty="0" smtClean="0"/>
              <a:t>From</a:t>
            </a:r>
            <a:r>
              <a:rPr lang="en-US" dirty="0" smtClean="0"/>
              <a:t>:</a:t>
            </a:r>
            <a:r>
              <a:rPr lang="en-US" baseline="0" dirty="0" smtClean="0"/>
              <a:t> http://</a:t>
            </a:r>
            <a:r>
              <a:rPr lang="en-US" baseline="0" dirty="0" err="1" smtClean="0"/>
              <a:t>libguides.lmu.edu</a:t>
            </a:r>
            <a:r>
              <a:rPr lang="en-US" baseline="0" dirty="0" smtClean="0"/>
              <a:t>/</a:t>
            </a:r>
            <a:r>
              <a:rPr lang="en-US" baseline="0" dirty="0" err="1" smtClean="0"/>
              <a:t>content.php?pid</a:t>
            </a:r>
            <a:r>
              <a:rPr lang="en-US" baseline="0" dirty="0" smtClean="0"/>
              <a:t>=10084&amp;sid=1965230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F8C40-A2AC-CC4A-8F9F-083071BD16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58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(A too broad, C</a:t>
            </a:r>
            <a:r>
              <a:rPr lang="en-US" baseline="0" dirty="0" smtClean="0"/>
              <a:t> might not have enough info)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D376E-D616-A344-ADD8-12067A58CD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855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2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07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1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5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7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7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9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0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46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9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81FC-EC24-E24F-BDF7-8C834B3F00C5}" type="datetimeFigureOut">
              <a:rPr lang="en-US" smtClean="0"/>
              <a:t>3/18/15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26B9-4ECB-5847-838C-B86FF99F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5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Fem-14</a:t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327520"/>
            <a:ext cx="8921750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Aim: How can we develop an interesting, specific, &amp; realistic research question? </a:t>
            </a:r>
            <a:endParaRPr lang="en-US" sz="4000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Do Now </a:t>
            </a:r>
            <a:r>
              <a:rPr lang="en-US" sz="4000" u="sng" dirty="0" smtClean="0">
                <a:solidFill>
                  <a:srgbClr val="0000FF"/>
                </a:solidFill>
              </a:rPr>
              <a:t>(ON YOUR OWN)</a:t>
            </a:r>
            <a:r>
              <a:rPr lang="en-US" sz="4000" dirty="0" smtClean="0">
                <a:solidFill>
                  <a:srgbClr val="0000FF"/>
                </a:solidFill>
              </a:rPr>
              <a:t>: </a:t>
            </a:r>
            <a:r>
              <a:rPr lang="en-US" sz="4000" dirty="0" smtClean="0">
                <a:solidFill>
                  <a:srgbClr val="0000FF"/>
                </a:solidFill>
              </a:rPr>
              <a:t>Fill out the student survey online. Follow the directions on your card. </a:t>
            </a:r>
            <a:endParaRPr lang="en-US" sz="40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</a:rPr>
              <a:t>HW Due Today: Police essay </a:t>
            </a:r>
            <a:r>
              <a:rPr lang="en-US" sz="4000" i="1" dirty="0" smtClean="0">
                <a:solidFill>
                  <a:srgbClr val="008000"/>
                </a:solidFill>
              </a:rPr>
              <a:t>(if you have not already given it to me)</a:t>
            </a:r>
            <a:endParaRPr lang="en-US" sz="4000" b="1" i="1" u="sng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51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8000"/>
            <a:ext cx="9144000" cy="582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9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266700"/>
            <a:ext cx="88011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77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" y="1600200"/>
            <a:ext cx="8864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8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2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</a:t>
            </a:r>
            <a:r>
              <a:rPr lang="en-US" i="1" dirty="0" smtClean="0"/>
              <a:t>causes, effects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solutions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5515502"/>
          </a:xfrm>
        </p:spPr>
        <p:txBody>
          <a:bodyPr>
            <a:normAutofit fontScale="85000" lnSpcReduction="20000"/>
          </a:bodyPr>
          <a:lstStyle/>
          <a:p>
            <a:r>
              <a:rPr lang="en-US" i="1" u="sng" dirty="0" smtClean="0"/>
              <a:t>CAUSES: </a:t>
            </a:r>
            <a:r>
              <a:rPr lang="en-US" b="1" i="1" dirty="0"/>
              <a:t>Why</a:t>
            </a:r>
            <a:r>
              <a:rPr lang="en-US" i="1" dirty="0"/>
              <a:t> has the number of sexual assaults and harassment cases towards female soldiers increased in the various branches of military service</a:t>
            </a:r>
            <a:r>
              <a:rPr lang="en-US" i="1" dirty="0" smtClean="0"/>
              <a:t>?</a:t>
            </a:r>
          </a:p>
          <a:p>
            <a:r>
              <a:rPr lang="en-US" i="1" u="sng" dirty="0" smtClean="0"/>
              <a:t>EFFECTS</a:t>
            </a:r>
            <a:r>
              <a:rPr lang="en-US" i="1" dirty="0" smtClean="0"/>
              <a:t>: </a:t>
            </a:r>
            <a:r>
              <a:rPr lang="en-US" b="1" i="1" dirty="0"/>
              <a:t>How</a:t>
            </a:r>
            <a:r>
              <a:rPr lang="en-US" i="1" dirty="0"/>
              <a:t> has the treatment of female soldiers by their male comrades affected women’s interest in serving in the military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>
                <a:solidFill>
                  <a:srgbClr val="0000FF"/>
                </a:solidFill>
              </a:rPr>
              <a:t>SOLUTIONS: </a:t>
            </a:r>
            <a:r>
              <a:rPr lang="en-US" b="1" dirty="0">
                <a:solidFill>
                  <a:srgbClr val="0000FF"/>
                </a:solidFill>
              </a:rPr>
              <a:t>What</a:t>
            </a:r>
            <a:r>
              <a:rPr lang="en-US" dirty="0">
                <a:solidFill>
                  <a:srgbClr val="0000FF"/>
                </a:solidFill>
              </a:rPr>
              <a:t> are the different branches of military service doing to address the problem of sexual assault against female soldiers by their male comrades? 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u="sng" dirty="0" smtClean="0">
                <a:solidFill>
                  <a:srgbClr val="0000FF"/>
                </a:solidFill>
              </a:rPr>
              <a:t>SOLUTIONS: </a:t>
            </a:r>
            <a:r>
              <a:rPr lang="en-US" b="1" dirty="0" smtClean="0">
                <a:solidFill>
                  <a:srgbClr val="0000FF"/>
                </a:solidFill>
              </a:rPr>
              <a:t>What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>
                <a:solidFill>
                  <a:srgbClr val="0000FF"/>
                </a:solidFill>
              </a:rPr>
              <a:t>practices or training techniques could the U.S. military employ that would help prevent or deter the abusive behavior by male soldiers towards their female comrades?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20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8500" y="1540614"/>
            <a:ext cx="4635500" cy="51649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1000"/>
            <a:ext cx="3876675" cy="3205163"/>
          </a:xfrm>
        </p:spPr>
        <p:txBody>
          <a:bodyPr/>
          <a:lstStyle/>
          <a:p>
            <a:r>
              <a:rPr lang="en-US" dirty="0" smtClean="0"/>
              <a:t>Which strategies were most effective….?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356962"/>
              </p:ext>
            </p:extLst>
          </p:nvPr>
        </p:nvGraphicFramePr>
        <p:xfrm>
          <a:off x="524098" y="315297"/>
          <a:ext cx="8384436" cy="6326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7768071" y="427329"/>
            <a:ext cx="535648" cy="923330"/>
          </a:xfrm>
          <a:prstGeom prst="rect">
            <a:avLst/>
          </a:prstGeom>
          <a:solidFill>
            <a:schemeClr val="lt1">
              <a:alpha val="12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20471" y="2554995"/>
            <a:ext cx="535648" cy="923330"/>
          </a:xfrm>
          <a:prstGeom prst="rect">
            <a:avLst/>
          </a:prstGeom>
          <a:solidFill>
            <a:schemeClr val="lt1">
              <a:alpha val="12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0705" y="4792285"/>
            <a:ext cx="535648" cy="923330"/>
          </a:xfrm>
          <a:prstGeom prst="rect">
            <a:avLst/>
          </a:prstGeom>
          <a:solidFill>
            <a:schemeClr val="lt1">
              <a:alpha val="12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56670" y="1063987"/>
            <a:ext cx="4891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Sports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11144" y="3037512"/>
            <a:ext cx="50976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How did women gain equality in sports?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3408" y="5103673"/>
            <a:ext cx="576294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Which strategies were most effective in creating a WNBA league?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64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7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82987"/>
            <a:ext cx="4040188" cy="639763"/>
          </a:xfrm>
        </p:spPr>
        <p:txBody>
          <a:bodyPr>
            <a:normAutofit/>
          </a:bodyPr>
          <a:lstStyle/>
          <a:p>
            <a:pPr algn="ctr"/>
            <a:r>
              <a:rPr lang="en-US" sz="3300" dirty="0" smtClean="0"/>
              <a:t>TOO BROAD</a:t>
            </a:r>
            <a:endParaRPr lang="en-US" sz="33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How does trash pollute the environment?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sz="1100" i="1" dirty="0"/>
          </a:p>
          <a:p>
            <a:r>
              <a:rPr lang="en-US" i="1" dirty="0" smtClean="0"/>
              <a:t>How does divorce affect our society? </a:t>
            </a:r>
          </a:p>
          <a:p>
            <a:endParaRPr lang="en-US" sz="3300" i="1" dirty="0"/>
          </a:p>
          <a:p>
            <a:r>
              <a:rPr lang="en-US" i="1" dirty="0" smtClean="0"/>
              <a:t>Is alcohol harmful to young people?</a:t>
            </a:r>
            <a:endParaRPr lang="en-US" i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7" y="1310483"/>
            <a:ext cx="4041775" cy="639763"/>
          </a:xfrm>
        </p:spPr>
        <p:txBody>
          <a:bodyPr>
            <a:normAutofit/>
          </a:bodyPr>
          <a:lstStyle/>
          <a:p>
            <a:pPr algn="ctr"/>
            <a:r>
              <a:rPr lang="en-US" sz="3300" dirty="0" smtClean="0"/>
              <a:t>STRONG!</a:t>
            </a:r>
            <a:endParaRPr lang="en-US" sz="33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4388239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What is the environmental impact of plastic water bottles?</a:t>
            </a:r>
          </a:p>
          <a:p>
            <a:endParaRPr lang="en-US" b="1" dirty="0"/>
          </a:p>
          <a:p>
            <a:r>
              <a:rPr lang="en-US" b="1" dirty="0" smtClean="0"/>
              <a:t>How does divorce influence children’s social development?</a:t>
            </a:r>
          </a:p>
          <a:p>
            <a:endParaRPr lang="en-US" b="1" dirty="0"/>
          </a:p>
          <a:p>
            <a:r>
              <a:rPr lang="en-US" b="1" dirty="0" smtClean="0"/>
              <a:t>Does drinking alcohol in college impact a student’s GPA?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100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research question is the strongest?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57" y="1891939"/>
            <a:ext cx="8616213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Question A: </a:t>
            </a:r>
            <a:r>
              <a:rPr lang="en-US" dirty="0" smtClean="0">
                <a:solidFill>
                  <a:srgbClr val="FF0000"/>
                </a:solidFill>
              </a:rPr>
              <a:t>Do children sent to day care or preschool start kindergarten with more developed skills?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Question B: </a:t>
            </a:r>
            <a:r>
              <a:rPr lang="en-US" dirty="0" smtClean="0">
                <a:solidFill>
                  <a:srgbClr val="008000"/>
                </a:solidFill>
              </a:rPr>
              <a:t>Do children sent to day care or preschool start kindergarten with more highly developed language skills?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Question C: </a:t>
            </a:r>
            <a:r>
              <a:rPr lang="en-US" dirty="0" smtClean="0">
                <a:solidFill>
                  <a:srgbClr val="FF0000"/>
                </a:solidFill>
              </a:rPr>
              <a:t>Do children sent to day care or preschool start kindergarten with larger vocabularies?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409</Words>
  <Application>Microsoft Macintosh PowerPoint</Application>
  <PresentationFormat>On-screen Show (4:3)</PresentationFormat>
  <Paragraphs>56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Gender Studies                             Fem-14 Ms. Lindsay </vt:lpstr>
      <vt:lpstr>PowerPoint Presentation</vt:lpstr>
      <vt:lpstr>PowerPoint Presentation</vt:lpstr>
      <vt:lpstr>PowerPoint Presentation</vt:lpstr>
      <vt:lpstr>Looking at causes, effects, solutions</vt:lpstr>
      <vt:lpstr>Sentence Starters</vt:lpstr>
      <vt:lpstr>PowerPoint Presentation</vt:lpstr>
      <vt:lpstr>More Examples</vt:lpstr>
      <vt:lpstr>Which research question is the strongest?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Studies                             Fem-14 Ms. Lindsay </dc:title>
  <dc:creator>Lindsay Lyons</dc:creator>
  <cp:lastModifiedBy>Lindsay Lyons</cp:lastModifiedBy>
  <cp:revision>12</cp:revision>
  <dcterms:created xsi:type="dcterms:W3CDTF">2015-03-18T11:28:06Z</dcterms:created>
  <dcterms:modified xsi:type="dcterms:W3CDTF">2015-03-18T18:57:45Z</dcterms:modified>
</cp:coreProperties>
</file>