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58" r:id="rId2"/>
    <p:sldId id="259" r:id="rId3"/>
    <p:sldId id="260" r:id="rId4"/>
    <p:sldId id="261" r:id="rId5"/>
    <p:sldId id="263" r:id="rId6"/>
    <p:sldId id="264" r:id="rId7"/>
    <p:sldId id="269" r:id="rId8"/>
    <p:sldId id="268" r:id="rId9"/>
    <p:sldId id="267" r:id="rId10"/>
    <p:sldId id="265" r:id="rId11"/>
    <p:sldId id="257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FF"/>
    <a:srgbClr val="8000FF"/>
    <a:srgbClr val="FF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018" autoAdjust="0"/>
    <p:restoredTop sz="89590" autoAdjust="0"/>
  </p:normalViewPr>
  <p:slideViewPr>
    <p:cSldViewPr snapToGrid="0" snapToObjects="1">
      <p:cViewPr varScale="1">
        <p:scale>
          <a:sx n="88" d="100"/>
          <a:sy n="88" d="100"/>
        </p:scale>
        <p:origin x="-82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D3B397-5567-9F46-9200-D028B25E936D}" type="datetimeFigureOut">
              <a:rPr lang="en-US" smtClean="0"/>
              <a:t>3/18/15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449DDD-2DA5-CC43-9AB0-B71519CC21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9883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29BB3F-F355-FA46-86D5-AEF270D5412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8733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:</a:t>
            </a:r>
            <a:r>
              <a:rPr lang="en-US" baseline="0" dirty="0" smtClean="0"/>
              <a:t> </a:t>
            </a:r>
            <a:r>
              <a:rPr lang="en-US" dirty="0" smtClean="0"/>
              <a:t>Find facts/evidence - </a:t>
            </a:r>
          </a:p>
          <a:p>
            <a:r>
              <a:rPr lang="en-US" dirty="0" smtClean="0"/>
              <a:t>Works cited page (sources) </a:t>
            </a:r>
          </a:p>
          <a:p>
            <a:r>
              <a:rPr lang="en-US" dirty="0" smtClean="0"/>
              <a:t>5 W’s – explain </a:t>
            </a:r>
          </a:p>
          <a:p>
            <a:r>
              <a:rPr lang="en-US" dirty="0" smtClean="0"/>
              <a:t>Pictures</a:t>
            </a:r>
          </a:p>
          <a:p>
            <a:r>
              <a:rPr lang="en-US" dirty="0" smtClean="0"/>
              <a:t>Primary sources</a:t>
            </a:r>
          </a:p>
          <a:p>
            <a:r>
              <a:rPr lang="en-US" dirty="0" smtClean="0"/>
              <a:t>Cause &amp; effect </a:t>
            </a:r>
          </a:p>
          <a:p>
            <a:r>
              <a:rPr lang="en-US" dirty="0" smtClean="0"/>
              <a:t>Solutions </a:t>
            </a:r>
          </a:p>
          <a:p>
            <a:r>
              <a:rPr lang="en-US" dirty="0" smtClean="0"/>
              <a:t>Opinions – different points of view 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D: Setting/background (time, problem) </a:t>
            </a:r>
          </a:p>
          <a:p>
            <a:r>
              <a:rPr lang="en-US" dirty="0" smtClean="0"/>
              <a:t>Research question </a:t>
            </a:r>
          </a:p>
          <a:p>
            <a:r>
              <a:rPr lang="en-US" dirty="0" smtClean="0"/>
              <a:t>Works cited</a:t>
            </a:r>
          </a:p>
          <a:p>
            <a:r>
              <a:rPr lang="en-US" dirty="0" smtClean="0"/>
              <a:t>Interview (form of research) </a:t>
            </a:r>
          </a:p>
          <a:p>
            <a:endParaRPr lang="en-US" dirty="0" smtClean="0"/>
          </a:p>
          <a:p>
            <a:r>
              <a:rPr lang="en-US" dirty="0" smtClean="0"/>
              <a:t>A: </a:t>
            </a:r>
          </a:p>
          <a:p>
            <a:r>
              <a:rPr lang="en-US" dirty="0" smtClean="0"/>
              <a:t>Research Question </a:t>
            </a:r>
          </a:p>
          <a:p>
            <a:r>
              <a:rPr lang="en-US" dirty="0" smtClean="0"/>
              <a:t>Group of people you’re researching </a:t>
            </a:r>
          </a:p>
          <a:p>
            <a:r>
              <a:rPr lang="en-US" dirty="0" smtClean="0"/>
              <a:t>Evidence/facts </a:t>
            </a:r>
          </a:p>
          <a:p>
            <a:r>
              <a:rPr lang="en-US" dirty="0" smtClean="0"/>
              <a:t>Topic – main idea (problem, definition) </a:t>
            </a:r>
          </a:p>
          <a:p>
            <a:r>
              <a:rPr lang="en-US" dirty="0" smtClean="0"/>
              <a:t>SPECIFIC: Social groups/identity, geography </a:t>
            </a:r>
          </a:p>
          <a:p>
            <a:r>
              <a:rPr lang="en-US" dirty="0" smtClean="0"/>
              <a:t>Sources – Works Cited</a:t>
            </a:r>
          </a:p>
          <a:p>
            <a:r>
              <a:rPr lang="en-US" dirty="0" smtClean="0"/>
              <a:t>effects/impact</a:t>
            </a:r>
          </a:p>
          <a:p>
            <a:r>
              <a:rPr lang="en-US" dirty="0" smtClean="0"/>
              <a:t>Timeline/dates/setting</a:t>
            </a:r>
          </a:p>
          <a:p>
            <a:r>
              <a:rPr lang="en-US" dirty="0" smtClean="0"/>
              <a:t>5 W’s</a:t>
            </a:r>
          </a:p>
          <a:p>
            <a:endParaRPr lang="en-US" dirty="0" smtClean="0"/>
          </a:p>
          <a:p>
            <a:r>
              <a:rPr lang="en-US" dirty="0" smtClean="0"/>
              <a:t>C: </a:t>
            </a:r>
          </a:p>
          <a:p>
            <a:r>
              <a:rPr lang="en-US" dirty="0" smtClean="0"/>
              <a:t>Citations </a:t>
            </a:r>
          </a:p>
          <a:p>
            <a:r>
              <a:rPr lang="en-US" dirty="0" smtClean="0"/>
              <a:t>Evidence – dates </a:t>
            </a:r>
          </a:p>
          <a:p>
            <a:r>
              <a:rPr lang="en-US" dirty="0" smtClean="0"/>
              <a:t>General Topic </a:t>
            </a:r>
          </a:p>
          <a:p>
            <a:r>
              <a:rPr lang="en-US" dirty="0" smtClean="0"/>
              <a:t>Analyze – connections </a:t>
            </a:r>
          </a:p>
          <a:p>
            <a:r>
              <a:rPr lang="en-US" dirty="0" smtClean="0"/>
              <a:t>Research Question </a:t>
            </a:r>
          </a:p>
          <a:p>
            <a:r>
              <a:rPr lang="en-US" dirty="0" smtClean="0"/>
              <a:t>Title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449DDD-2DA5-CC43-9AB0-B71519CC212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6422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D376E-D616-A344-ADD8-12067A58CD7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7193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E584F-EFDF-9D4D-8982-F6E8A3BB9F5B}" type="datetimeFigureOut">
              <a:rPr lang="en-US" smtClean="0"/>
              <a:t>3/18/15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5B78E-B3F1-7645-8EA0-42C7D8E58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658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E584F-EFDF-9D4D-8982-F6E8A3BB9F5B}" type="datetimeFigureOut">
              <a:rPr lang="en-US" smtClean="0"/>
              <a:t>3/18/15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5B78E-B3F1-7645-8EA0-42C7D8E58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438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E584F-EFDF-9D4D-8982-F6E8A3BB9F5B}" type="datetimeFigureOut">
              <a:rPr lang="en-US" smtClean="0"/>
              <a:t>3/18/15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5B78E-B3F1-7645-8EA0-42C7D8E58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207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E584F-EFDF-9D4D-8982-F6E8A3BB9F5B}" type="datetimeFigureOut">
              <a:rPr lang="en-US" smtClean="0"/>
              <a:t>3/18/15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5B78E-B3F1-7645-8EA0-42C7D8E58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702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E584F-EFDF-9D4D-8982-F6E8A3BB9F5B}" type="datetimeFigureOut">
              <a:rPr lang="en-US" smtClean="0"/>
              <a:t>3/18/15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5B78E-B3F1-7645-8EA0-42C7D8E58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274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E584F-EFDF-9D4D-8982-F6E8A3BB9F5B}" type="datetimeFigureOut">
              <a:rPr lang="en-US" smtClean="0"/>
              <a:t>3/18/15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5B78E-B3F1-7645-8EA0-42C7D8E58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858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E584F-EFDF-9D4D-8982-F6E8A3BB9F5B}" type="datetimeFigureOut">
              <a:rPr lang="en-US" smtClean="0"/>
              <a:t>3/18/15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5B78E-B3F1-7645-8EA0-42C7D8E58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947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E584F-EFDF-9D4D-8982-F6E8A3BB9F5B}" type="datetimeFigureOut">
              <a:rPr lang="en-US" smtClean="0"/>
              <a:t>3/18/15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5B78E-B3F1-7645-8EA0-42C7D8E58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390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E584F-EFDF-9D4D-8982-F6E8A3BB9F5B}" type="datetimeFigureOut">
              <a:rPr lang="en-US" smtClean="0"/>
              <a:t>3/18/15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5B78E-B3F1-7645-8EA0-42C7D8E58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314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E584F-EFDF-9D4D-8982-F6E8A3BB9F5B}" type="datetimeFigureOut">
              <a:rPr lang="en-US" smtClean="0"/>
              <a:t>3/18/15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5B78E-B3F1-7645-8EA0-42C7D8E58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859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E584F-EFDF-9D4D-8982-F6E8A3BB9F5B}" type="datetimeFigureOut">
              <a:rPr lang="en-US" smtClean="0"/>
              <a:t>3/18/15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5B78E-B3F1-7645-8EA0-42C7D8E58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222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FE584F-EFDF-9D4D-8982-F6E8A3BB9F5B}" type="datetimeFigureOut">
              <a:rPr lang="en-US" smtClean="0"/>
              <a:t>3/18/15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95B78E-B3F1-7645-8EA0-42C7D8E58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764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84138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Gender Studies                             Fem-</a:t>
            </a:r>
            <a:r>
              <a:rPr lang="en-US" dirty="0" smtClean="0"/>
              <a:t>15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Ms. Lindsay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2250" y="1327520"/>
            <a:ext cx="8921750" cy="5399306"/>
          </a:xfrm>
        </p:spPr>
        <p:txBody>
          <a:bodyPr>
            <a:noAutofit/>
          </a:bodyPr>
          <a:lstStyle/>
          <a:p>
            <a:pPr marL="0" lvl="1" indent="0">
              <a:buNone/>
            </a:pPr>
            <a:r>
              <a:rPr lang="en-US" sz="4000" dirty="0" smtClean="0">
                <a:solidFill>
                  <a:srgbClr val="FF0000"/>
                </a:solidFill>
              </a:rPr>
              <a:t>Aim: How can we </a:t>
            </a:r>
            <a:r>
              <a:rPr lang="en-US" sz="4000" dirty="0" smtClean="0">
                <a:solidFill>
                  <a:srgbClr val="FF0000"/>
                </a:solidFill>
              </a:rPr>
              <a:t>create a strong, analytical research paper? </a:t>
            </a:r>
            <a:endParaRPr lang="en-US" sz="4000" dirty="0">
              <a:solidFill>
                <a:srgbClr val="FF0000"/>
              </a:solidFill>
            </a:endParaRPr>
          </a:p>
          <a:p>
            <a:pPr marL="0" lvl="1" indent="0">
              <a:buNone/>
            </a:pPr>
            <a:endParaRPr lang="en-US" sz="1200" dirty="0"/>
          </a:p>
          <a:p>
            <a:pPr marL="0" indent="0">
              <a:spcBef>
                <a:spcPts val="0"/>
              </a:spcBef>
              <a:buNone/>
            </a:pPr>
            <a:r>
              <a:rPr lang="en-US" sz="4000" dirty="0" smtClean="0">
                <a:solidFill>
                  <a:srgbClr val="0000FF"/>
                </a:solidFill>
              </a:rPr>
              <a:t>Do Now </a:t>
            </a:r>
            <a:r>
              <a:rPr lang="en-US" sz="4000" u="sng" dirty="0" smtClean="0">
                <a:solidFill>
                  <a:srgbClr val="0000FF"/>
                </a:solidFill>
              </a:rPr>
              <a:t>(IN YOUR GROUP)</a:t>
            </a:r>
            <a:r>
              <a:rPr lang="en-US" sz="4000" dirty="0" smtClean="0">
                <a:solidFill>
                  <a:srgbClr val="0000FF"/>
                </a:solidFill>
              </a:rPr>
              <a:t>: </a:t>
            </a:r>
            <a:r>
              <a:rPr lang="en-US" sz="4000" dirty="0" smtClean="0">
                <a:solidFill>
                  <a:srgbClr val="0000FF"/>
                </a:solidFill>
              </a:rPr>
              <a:t>Domino Share your homework answers. </a:t>
            </a:r>
            <a:r>
              <a:rPr lang="en-US" sz="4000" b="1" dirty="0" smtClean="0">
                <a:solidFill>
                  <a:srgbClr val="0000FF"/>
                </a:solidFill>
              </a:rPr>
              <a:t>What parts do you need in a research paper? </a:t>
            </a:r>
            <a:r>
              <a:rPr lang="en-US" sz="4000" dirty="0" smtClean="0">
                <a:solidFill>
                  <a:srgbClr val="0000FF"/>
                </a:solidFill>
              </a:rPr>
              <a:t>Make a list, writing each part </a:t>
            </a:r>
            <a:r>
              <a:rPr lang="en-US" sz="4000" u="sng" dirty="0" smtClean="0">
                <a:solidFill>
                  <a:srgbClr val="0000FF"/>
                </a:solidFill>
              </a:rPr>
              <a:t>in the order you think makes sense. </a:t>
            </a:r>
            <a:endParaRPr lang="en-US" sz="4000" b="1" u="sng" dirty="0" smtClean="0">
              <a:solidFill>
                <a:srgbClr val="0000FF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200" dirty="0" smtClean="0"/>
          </a:p>
          <a:p>
            <a:pPr marL="0" indent="0">
              <a:buNone/>
            </a:pPr>
            <a:r>
              <a:rPr lang="en-US" sz="4000" dirty="0" smtClean="0">
                <a:solidFill>
                  <a:srgbClr val="008000"/>
                </a:solidFill>
              </a:rPr>
              <a:t>HW Due Today: Police essay </a:t>
            </a:r>
            <a:r>
              <a:rPr lang="en-US" sz="4000" i="1" dirty="0" smtClean="0">
                <a:solidFill>
                  <a:srgbClr val="008000"/>
                </a:solidFill>
              </a:rPr>
              <a:t>(LAST day)</a:t>
            </a:r>
            <a:endParaRPr lang="en-US" sz="4000" b="1" i="1" u="sng" dirty="0" smtClean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38977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196619"/>
            <a:ext cx="8229600" cy="2059270"/>
          </a:xfrm>
        </p:spPr>
        <p:txBody>
          <a:bodyPr>
            <a:normAutofit/>
          </a:bodyPr>
          <a:lstStyle/>
          <a:p>
            <a:r>
              <a:rPr lang="en-US" dirty="0" smtClean="0"/>
              <a:t>What </a:t>
            </a:r>
            <a:r>
              <a:rPr lang="en-US" b="1" u="sng" dirty="0" smtClean="0">
                <a:solidFill>
                  <a:srgbClr val="FF0080"/>
                </a:solidFill>
              </a:rPr>
              <a:t>search terms </a:t>
            </a:r>
            <a:r>
              <a:rPr lang="en-US" dirty="0" smtClean="0"/>
              <a:t>will you use to find information online?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74266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4768" y="62487"/>
            <a:ext cx="7949128" cy="6795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97252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0080"/>
                </a:solidFill>
              </a:rPr>
              <a:t>Taking Notes </a:t>
            </a:r>
            <a:endParaRPr lang="en-US" dirty="0">
              <a:solidFill>
                <a:srgbClr val="FF008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63900" y="4305300"/>
            <a:ext cx="5880100" cy="25527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4000" y="1361351"/>
            <a:ext cx="6019800" cy="259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53513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BRAINSTORM: </a:t>
            </a:r>
            <a:br>
              <a:rPr lang="en-US" dirty="0" smtClean="0"/>
            </a:br>
            <a:r>
              <a:rPr lang="en-US" dirty="0" smtClean="0"/>
              <a:t>Parts of a Research Paper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67592"/>
            <a:ext cx="8229600" cy="4908071"/>
          </a:xfrm>
        </p:spPr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82737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Typical Research Paper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  <a:defRPr/>
            </a:pPr>
            <a:r>
              <a:rPr lang="en-US" dirty="0">
                <a:latin typeface="Optima"/>
                <a:cs typeface="Optima"/>
              </a:rPr>
              <a:t>Section 1—Introduce and explain topic.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  <a:defRPr/>
            </a:pPr>
            <a:r>
              <a:rPr lang="en-US" dirty="0">
                <a:latin typeface="Optima"/>
                <a:cs typeface="Optima"/>
              </a:rPr>
              <a:t>Section 2—Discuss history, background; set the context.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  <a:defRPr/>
            </a:pPr>
            <a:r>
              <a:rPr lang="en-US" dirty="0">
                <a:latin typeface="Optima"/>
                <a:cs typeface="Optima"/>
              </a:rPr>
              <a:t>Section 3—Discuss research methods.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  <a:defRPr/>
            </a:pPr>
            <a:r>
              <a:rPr lang="en-US" dirty="0">
                <a:latin typeface="Optima"/>
                <a:cs typeface="Optima"/>
              </a:rPr>
              <a:t>Section 4—Discuss research findings.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  <a:defRPr/>
            </a:pPr>
            <a:r>
              <a:rPr lang="en-US" dirty="0">
                <a:latin typeface="Optima"/>
                <a:cs typeface="Optima"/>
              </a:rPr>
              <a:t>Section 5—Conclusions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  <a:defRPr/>
            </a:pPr>
            <a:r>
              <a:rPr lang="en-US" dirty="0">
                <a:latin typeface="Optima"/>
                <a:cs typeface="Optima"/>
              </a:rPr>
              <a:t>Works Cited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27736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research papers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Review of the literature in a field</a:t>
            </a:r>
          </a:p>
          <a:p>
            <a:r>
              <a:rPr lang="en-US" b="1" dirty="0" smtClean="0">
                <a:solidFill>
                  <a:srgbClr val="0000FF"/>
                </a:solidFill>
              </a:rPr>
              <a:t>Analysis </a:t>
            </a:r>
          </a:p>
          <a:p>
            <a:r>
              <a:rPr lang="en-US" dirty="0" smtClean="0"/>
              <a:t>Argument</a:t>
            </a:r>
          </a:p>
          <a:p>
            <a:r>
              <a:rPr lang="en-US" dirty="0" smtClean="0"/>
              <a:t>Essay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64154" y="4873749"/>
            <a:ext cx="746624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solidFill>
                  <a:srgbClr val="0000FF"/>
                </a:solidFill>
                <a:latin typeface="Calibri" charset="0"/>
              </a:rPr>
              <a:t>*A</a:t>
            </a:r>
            <a:r>
              <a:rPr lang="en-US" sz="3000" dirty="0" smtClean="0">
                <a:solidFill>
                  <a:srgbClr val="0000FF"/>
                </a:solidFill>
                <a:latin typeface="Calibri" charset="0"/>
              </a:rPr>
              <a:t>nalytical research projects tend to ANSWER a research question rather than DEFEND a stance</a:t>
            </a:r>
            <a:endParaRPr lang="en-US" sz="3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24175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To analyze…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269922"/>
            <a:ext cx="8416471" cy="5422904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FF0080"/>
                </a:solidFill>
              </a:rPr>
              <a:t>break a topic down into parts</a:t>
            </a:r>
          </a:p>
          <a:p>
            <a:r>
              <a:rPr lang="en-US" dirty="0" smtClean="0">
                <a:solidFill>
                  <a:srgbClr val="8000FF"/>
                </a:solidFill>
              </a:rPr>
              <a:t>get a DEEP understanding</a:t>
            </a:r>
          </a:p>
          <a:p>
            <a:r>
              <a:rPr lang="en-US" dirty="0" smtClean="0">
                <a:solidFill>
                  <a:srgbClr val="0080FF"/>
                </a:solidFill>
              </a:rPr>
              <a:t>represent the parts in a NEW WAY (from your own point of view)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u="sng" dirty="0" smtClean="0"/>
              <a:t>Example</a:t>
            </a:r>
            <a:r>
              <a:rPr lang="en-US" dirty="0" smtClean="0"/>
              <a:t>: role of the mother in the ancient Egyptian family</a:t>
            </a:r>
          </a:p>
          <a:p>
            <a:pPr lvl="1"/>
            <a:r>
              <a:rPr lang="en-US" dirty="0" smtClean="0">
                <a:solidFill>
                  <a:srgbClr val="FF0080"/>
                </a:solidFill>
              </a:rPr>
              <a:t>Break it down: mother's duties in the family, social status, expected role in the larger society</a:t>
            </a:r>
          </a:p>
          <a:p>
            <a:pPr lvl="1"/>
            <a:r>
              <a:rPr lang="en-US" dirty="0" smtClean="0">
                <a:solidFill>
                  <a:srgbClr val="8000FF"/>
                </a:solidFill>
              </a:rPr>
              <a:t>Research</a:t>
            </a:r>
          </a:p>
          <a:p>
            <a:pPr lvl="1"/>
            <a:r>
              <a:rPr lang="en-US" dirty="0" smtClean="0">
                <a:solidFill>
                  <a:srgbClr val="0080FF"/>
                </a:solidFill>
              </a:rPr>
              <a:t>Present information from your point of view (your conclusion about the mother's role)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78973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CLASS B: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OUR</a:t>
            </a:r>
            <a:r>
              <a:rPr lang="en-US" dirty="0" smtClean="0"/>
              <a:t> ANALYTICAL PAPER OUTLINE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Introduction – introduce topic (definition, history – start, what has changed?), research question [LAST sentence] </a:t>
            </a:r>
          </a:p>
          <a:p>
            <a:r>
              <a:rPr lang="en-US" dirty="0" smtClean="0"/>
              <a:t>Body 1 - Evidence (quotes &amp; paraphrasing – statistics, graphs, different people, ) </a:t>
            </a:r>
          </a:p>
          <a:p>
            <a:r>
              <a:rPr lang="en-US" dirty="0" smtClean="0"/>
              <a:t>LAST Body – Solutions (FACTS) </a:t>
            </a:r>
          </a:p>
          <a:p>
            <a:r>
              <a:rPr lang="en-US" dirty="0" smtClean="0"/>
              <a:t>Conclusion – YOUR point of view (why it is important?) </a:t>
            </a:r>
          </a:p>
          <a:p>
            <a:r>
              <a:rPr lang="en-US" dirty="0" smtClean="0"/>
              <a:t>Works Cited </a:t>
            </a:r>
          </a:p>
          <a:p>
            <a:r>
              <a:rPr lang="en-US" dirty="0" smtClean="0"/>
              <a:t>PICTURES – graphs, people, symbols…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25373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C: OUR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 – hook, background facts, definition, explanation of topic, research question </a:t>
            </a:r>
          </a:p>
          <a:p>
            <a:r>
              <a:rPr lang="en-US" dirty="0" smtClean="0"/>
              <a:t>Body – EVIDENCE (answers to our question)</a:t>
            </a:r>
          </a:p>
          <a:p>
            <a:pPr lvl="1"/>
            <a:r>
              <a:rPr lang="en-US" dirty="0" smtClean="0"/>
              <a:t>2-3 paragraphs</a:t>
            </a:r>
            <a:endParaRPr lang="en-US" dirty="0" smtClean="0"/>
          </a:p>
          <a:p>
            <a:r>
              <a:rPr lang="en-US" u="sng" dirty="0" smtClean="0"/>
              <a:t>LAST BODY</a:t>
            </a:r>
            <a:r>
              <a:rPr lang="en-US" dirty="0" smtClean="0"/>
              <a:t>: SOLUTIONS [RESEARCH]</a:t>
            </a:r>
          </a:p>
          <a:p>
            <a:r>
              <a:rPr lang="en-US" dirty="0" smtClean="0"/>
              <a:t>Conclusion – Summarize, Point of View, Connections – Suggested solutions  </a:t>
            </a:r>
          </a:p>
        </p:txBody>
      </p:sp>
    </p:spTree>
    <p:extLst>
      <p:ext uri="{BB962C8B-B14F-4D97-AF65-F5344CB8AC3E}">
        <p14:creationId xmlns:p14="http://schemas.microsoft.com/office/powerpoint/2010/main" val="8567494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A: OUR OUTLINE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Introduction: hook, background (definition, quick facts), research question</a:t>
            </a:r>
          </a:p>
          <a:p>
            <a:r>
              <a:rPr lang="en-US" dirty="0" smtClean="0"/>
              <a:t>Body: topic sentence, </a:t>
            </a:r>
            <a:r>
              <a:rPr lang="en-US" b="1" u="sng" dirty="0" smtClean="0"/>
              <a:t>JUST EVIDENCE</a:t>
            </a:r>
          </a:p>
          <a:p>
            <a:pPr lvl="1"/>
            <a:r>
              <a:rPr lang="en-US" dirty="0" smtClean="0"/>
              <a:t>Compare: 2 </a:t>
            </a:r>
          </a:p>
          <a:p>
            <a:pPr lvl="1"/>
            <a:r>
              <a:rPr lang="en-US" dirty="0" smtClean="0"/>
              <a:t>Causes/treatment: 2-3</a:t>
            </a:r>
          </a:p>
          <a:p>
            <a:r>
              <a:rPr lang="en-US" dirty="0" smtClean="0"/>
              <a:t>LAST Body: </a:t>
            </a:r>
            <a:r>
              <a:rPr lang="en-US" b="1" u="sng" dirty="0" smtClean="0"/>
              <a:t>SOLUTIONS </a:t>
            </a:r>
            <a:r>
              <a:rPr lang="en-US" u="sng" dirty="0" smtClean="0"/>
              <a:t>(RESEARCH)</a:t>
            </a:r>
            <a:endParaRPr lang="en-US" b="1" u="sng" dirty="0" smtClean="0"/>
          </a:p>
          <a:p>
            <a:r>
              <a:rPr lang="en-US" dirty="0" smtClean="0"/>
              <a:t>Conclusion: analysis + YOUR SUGGESTED SOLUTIONS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16916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D: OUR OUTLINE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 – hook, background (timeline), definition, LAST SENTENCE: research question </a:t>
            </a:r>
          </a:p>
          <a:p>
            <a:r>
              <a:rPr lang="en-US" dirty="0" smtClean="0"/>
              <a:t>Body (1-3) </a:t>
            </a:r>
            <a:r>
              <a:rPr lang="en-US" b="1" u="sng" dirty="0" smtClean="0"/>
              <a:t>– EVIDENCE</a:t>
            </a:r>
            <a:r>
              <a:rPr lang="en-US" dirty="0" smtClean="0"/>
              <a:t> cause</a:t>
            </a:r>
          </a:p>
          <a:p>
            <a:r>
              <a:rPr lang="en-US" dirty="0" smtClean="0"/>
              <a:t>LAST BODY: SOLUTIONS [RESEARCH]</a:t>
            </a:r>
          </a:p>
          <a:p>
            <a:r>
              <a:rPr lang="en-US" dirty="0" smtClean="0"/>
              <a:t>Conclusion – SHORT summary (answers the research question), connections (to class, to today, why it’s important), POINT OF VIEW – suggest more solutions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13196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2762</TotalTime>
  <Words>581</Words>
  <Application>Microsoft Macintosh PowerPoint</Application>
  <PresentationFormat>On-screen Show (4:3)</PresentationFormat>
  <Paragraphs>92</Paragraphs>
  <Slides>12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Gender Studies                             Fem-15 Ms. Lindsay </vt:lpstr>
      <vt:lpstr>BRAINSTORM:  Parts of a Research Paper </vt:lpstr>
      <vt:lpstr>Typical Research Paper Format</vt:lpstr>
      <vt:lpstr>Types of research papers</vt:lpstr>
      <vt:lpstr>To analyze…</vt:lpstr>
      <vt:lpstr>CLASS B:  OUR ANALYTICAL PAPER OUTLINE  </vt:lpstr>
      <vt:lpstr>CLASS C: OUR OUTLINE</vt:lpstr>
      <vt:lpstr>CLASS A: OUR OUTLINE </vt:lpstr>
      <vt:lpstr>CLASS D: OUR OUTLINE  </vt:lpstr>
      <vt:lpstr>What search terms will you use to find information online?</vt:lpstr>
      <vt:lpstr>PowerPoint Presentation</vt:lpstr>
      <vt:lpstr>Taking Notes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Gender Studies                             Fem-15 Ms. Lindsay </dc:title>
  <dc:creator>Lindsay Lyons</dc:creator>
  <cp:lastModifiedBy>Lindsay Lyons</cp:lastModifiedBy>
  <cp:revision>22</cp:revision>
  <dcterms:created xsi:type="dcterms:W3CDTF">2015-03-18T18:39:22Z</dcterms:created>
  <dcterms:modified xsi:type="dcterms:W3CDTF">2015-03-20T16:42:06Z</dcterms:modified>
</cp:coreProperties>
</file>