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67" r:id="rId3"/>
    <p:sldId id="270" r:id="rId4"/>
    <p:sldId id="265" r:id="rId5"/>
    <p:sldId id="271" r:id="rId6"/>
    <p:sldId id="268" r:id="rId7"/>
    <p:sldId id="272" r:id="rId8"/>
    <p:sldId id="269" r:id="rId9"/>
    <p:sldId id="273" r:id="rId10"/>
    <p:sldId id="266" r:id="rId11"/>
    <p:sldId id="258"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80"/>
    <a:srgbClr val="8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3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85B82-D4D1-174E-88C0-090172BE73C1}" type="datetimeFigureOut">
              <a:rPr lang="en-US" smtClean="0"/>
              <a:t>3/26/15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2C9DEF-3C17-A140-83F7-B6AE3C782A08}" type="slidenum">
              <a:rPr lang="en-US" smtClean="0"/>
              <a:t>‹#›</a:t>
            </a:fld>
            <a:endParaRPr lang="en-US"/>
          </a:p>
        </p:txBody>
      </p:sp>
    </p:spTree>
    <p:extLst>
      <p:ext uri="{BB962C8B-B14F-4D97-AF65-F5344CB8AC3E}">
        <p14:creationId xmlns:p14="http://schemas.microsoft.com/office/powerpoint/2010/main" val="2729355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9BB3F-F355-FA46-86D5-AEF270D54127}" type="slidenum">
              <a:rPr lang="en-US" smtClean="0"/>
              <a:t>1</a:t>
            </a:fld>
            <a:endParaRPr lang="en-US"/>
          </a:p>
        </p:txBody>
      </p:sp>
    </p:spTree>
    <p:extLst>
      <p:ext uri="{BB962C8B-B14F-4D97-AF65-F5344CB8AC3E}">
        <p14:creationId xmlns:p14="http://schemas.microsoft.com/office/powerpoint/2010/main" val="167587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2C9DEF-3C17-A140-83F7-B6AE3C782A08}" type="slidenum">
              <a:rPr lang="en-US" smtClean="0"/>
              <a:t>4</a:t>
            </a:fld>
            <a:endParaRPr lang="en-US"/>
          </a:p>
        </p:txBody>
      </p:sp>
    </p:spTree>
    <p:extLst>
      <p:ext uri="{BB962C8B-B14F-4D97-AF65-F5344CB8AC3E}">
        <p14:creationId xmlns:p14="http://schemas.microsoft.com/office/powerpoint/2010/main" val="70685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2C9DEF-3C17-A140-83F7-B6AE3C782A08}" type="slidenum">
              <a:rPr lang="en-US" smtClean="0"/>
              <a:t>6</a:t>
            </a:fld>
            <a:endParaRPr lang="en-US"/>
          </a:p>
        </p:txBody>
      </p:sp>
    </p:spTree>
    <p:extLst>
      <p:ext uri="{BB962C8B-B14F-4D97-AF65-F5344CB8AC3E}">
        <p14:creationId xmlns:p14="http://schemas.microsoft.com/office/powerpoint/2010/main" val="706859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2C9DEF-3C17-A140-83F7-B6AE3C782A08}" type="slidenum">
              <a:rPr lang="en-US" smtClean="0"/>
              <a:t>8</a:t>
            </a:fld>
            <a:endParaRPr lang="en-US"/>
          </a:p>
        </p:txBody>
      </p:sp>
    </p:spTree>
    <p:extLst>
      <p:ext uri="{BB962C8B-B14F-4D97-AF65-F5344CB8AC3E}">
        <p14:creationId xmlns:p14="http://schemas.microsoft.com/office/powerpoint/2010/main" val="706859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students this is online … it’s helpful to read before you begin drafting (HW?)</a:t>
            </a:r>
            <a:endParaRPr lang="en-US" dirty="0"/>
          </a:p>
        </p:txBody>
      </p:sp>
      <p:sp>
        <p:nvSpPr>
          <p:cNvPr id="4" name="Slide Number Placeholder 3"/>
          <p:cNvSpPr>
            <a:spLocks noGrp="1"/>
          </p:cNvSpPr>
          <p:nvPr>
            <p:ph type="sldNum" sz="quarter" idx="10"/>
          </p:nvPr>
        </p:nvSpPr>
        <p:spPr/>
        <p:txBody>
          <a:bodyPr/>
          <a:lstStyle/>
          <a:p>
            <a:fld id="{F72C9DEF-3C17-A140-83F7-B6AE3C782A08}" type="slidenum">
              <a:rPr lang="en-US" smtClean="0"/>
              <a:t>11</a:t>
            </a:fld>
            <a:endParaRPr lang="en-US"/>
          </a:p>
        </p:txBody>
      </p:sp>
    </p:spTree>
    <p:extLst>
      <p:ext uri="{BB962C8B-B14F-4D97-AF65-F5344CB8AC3E}">
        <p14:creationId xmlns:p14="http://schemas.microsoft.com/office/powerpoint/2010/main" val="256822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04CEBA-9A10-D740-B097-6BD2F72DF844}"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187097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4CEBA-9A10-D740-B097-6BD2F72DF844}"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371921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4CEBA-9A10-D740-B097-6BD2F72DF844}"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6410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4CEBA-9A10-D740-B097-6BD2F72DF844}"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40576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04CEBA-9A10-D740-B097-6BD2F72DF844}" type="datetimeFigureOut">
              <a:rPr lang="en-US" smtClean="0"/>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199066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04CEBA-9A10-D740-B097-6BD2F72DF844}" type="datetimeFigureOut">
              <a:rPr lang="en-US" smtClean="0"/>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341923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04CEBA-9A10-D740-B097-6BD2F72DF844}" type="datetimeFigureOut">
              <a:rPr lang="en-US" smtClean="0"/>
              <a:t>3/26/15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282332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4CEBA-9A10-D740-B097-6BD2F72DF844}" type="datetimeFigureOut">
              <a:rPr lang="en-US" smtClean="0"/>
              <a:t>3/26/15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166645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4CEBA-9A10-D740-B097-6BD2F72DF844}" type="datetimeFigureOut">
              <a:rPr lang="en-US" smtClean="0"/>
              <a:t>3/26/15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206545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4CEBA-9A10-D740-B097-6BD2F72DF844}" type="datetimeFigureOut">
              <a:rPr lang="en-US" smtClean="0"/>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150836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4CEBA-9A10-D740-B097-6BD2F72DF844}" type="datetimeFigureOut">
              <a:rPr lang="en-US" smtClean="0"/>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D8858-8E37-E34D-BE4F-7F8EA909EA19}" type="slidenum">
              <a:rPr lang="en-US" smtClean="0"/>
              <a:t>‹#›</a:t>
            </a:fld>
            <a:endParaRPr lang="en-US"/>
          </a:p>
        </p:txBody>
      </p:sp>
    </p:spTree>
    <p:extLst>
      <p:ext uri="{BB962C8B-B14F-4D97-AF65-F5344CB8AC3E}">
        <p14:creationId xmlns:p14="http://schemas.microsoft.com/office/powerpoint/2010/main" val="254090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4CEBA-9A10-D740-B097-6BD2F72DF844}" type="datetimeFigureOut">
              <a:rPr lang="en-US" smtClean="0"/>
              <a:t>3/26/15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D8858-8E37-E34D-BE4F-7F8EA909EA19}" type="slidenum">
              <a:rPr lang="en-US" smtClean="0"/>
              <a:t>‹#›</a:t>
            </a:fld>
            <a:endParaRPr lang="en-US"/>
          </a:p>
        </p:txBody>
      </p:sp>
    </p:spTree>
    <p:extLst>
      <p:ext uri="{BB962C8B-B14F-4D97-AF65-F5344CB8AC3E}">
        <p14:creationId xmlns:p14="http://schemas.microsoft.com/office/powerpoint/2010/main" val="338743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lyons@mihs.nycdo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4138"/>
            <a:ext cx="8229600" cy="1143000"/>
          </a:xfrm>
        </p:spPr>
        <p:txBody>
          <a:bodyPr>
            <a:normAutofit fontScale="90000"/>
          </a:bodyPr>
          <a:lstStyle/>
          <a:p>
            <a:pPr algn="l"/>
            <a:r>
              <a:rPr lang="en-US" dirty="0" smtClean="0"/>
              <a:t>Gender Studies                             Fem-</a:t>
            </a:r>
            <a:r>
              <a:rPr lang="en-US" dirty="0" smtClean="0"/>
              <a:t>17</a:t>
            </a:r>
            <a:r>
              <a:rPr lang="en-US" dirty="0" smtClean="0"/>
              <a:t/>
            </a:r>
            <a:br>
              <a:rPr lang="en-US" dirty="0" smtClean="0"/>
            </a:br>
            <a:r>
              <a:rPr lang="en-US" dirty="0" smtClean="0"/>
              <a:t>Ms. Lindsay </a:t>
            </a:r>
            <a:endParaRPr lang="en-US" dirty="0"/>
          </a:p>
        </p:txBody>
      </p:sp>
      <p:sp>
        <p:nvSpPr>
          <p:cNvPr id="5" name="Content Placeholder 4"/>
          <p:cNvSpPr>
            <a:spLocks noGrp="1"/>
          </p:cNvSpPr>
          <p:nvPr>
            <p:ph idx="1"/>
          </p:nvPr>
        </p:nvSpPr>
        <p:spPr>
          <a:xfrm>
            <a:off x="222250" y="1327520"/>
            <a:ext cx="8921750" cy="5399306"/>
          </a:xfrm>
        </p:spPr>
        <p:txBody>
          <a:bodyPr>
            <a:noAutofit/>
          </a:bodyPr>
          <a:lstStyle/>
          <a:p>
            <a:pPr marL="0" lvl="1" indent="0">
              <a:buNone/>
            </a:pPr>
            <a:r>
              <a:rPr lang="en-US" sz="4000" dirty="0" smtClean="0">
                <a:solidFill>
                  <a:srgbClr val="FF0000"/>
                </a:solidFill>
              </a:rPr>
              <a:t>Aim: How can we create </a:t>
            </a:r>
            <a:r>
              <a:rPr lang="en-US" sz="4000" dirty="0" smtClean="0">
                <a:solidFill>
                  <a:srgbClr val="FF0000"/>
                </a:solidFill>
              </a:rPr>
              <a:t>an outlin</a:t>
            </a:r>
            <a:r>
              <a:rPr lang="en-US" sz="4000" dirty="0" smtClean="0">
                <a:solidFill>
                  <a:srgbClr val="FF0000"/>
                </a:solidFill>
              </a:rPr>
              <a:t>e for our analytical research paper?</a:t>
            </a:r>
            <a:endParaRPr lang="en-US" sz="4000" dirty="0">
              <a:solidFill>
                <a:srgbClr val="FF0000"/>
              </a:solidFill>
            </a:endParaRPr>
          </a:p>
          <a:p>
            <a:pPr marL="0" lvl="1" indent="0">
              <a:buNone/>
            </a:pPr>
            <a:endParaRPr lang="en-US" sz="1200" dirty="0"/>
          </a:p>
          <a:p>
            <a:pPr marL="0" indent="0">
              <a:spcBef>
                <a:spcPts val="0"/>
              </a:spcBef>
              <a:buNone/>
            </a:pPr>
            <a:r>
              <a:rPr lang="en-US" sz="4000" dirty="0" smtClean="0">
                <a:solidFill>
                  <a:srgbClr val="0000FF"/>
                </a:solidFill>
              </a:rPr>
              <a:t>Do Now </a:t>
            </a:r>
            <a:r>
              <a:rPr lang="en-US" sz="4000" u="sng" dirty="0" smtClean="0">
                <a:solidFill>
                  <a:srgbClr val="0000FF"/>
                </a:solidFill>
              </a:rPr>
              <a:t>(ON YOUR OWN): </a:t>
            </a:r>
            <a:r>
              <a:rPr lang="en-US" sz="4000" dirty="0" smtClean="0">
                <a:solidFill>
                  <a:srgbClr val="0000FF"/>
                </a:solidFill>
              </a:rPr>
              <a:t>Open Google Docs (log in with your MIHS emai</a:t>
            </a:r>
            <a:r>
              <a:rPr lang="en-US" sz="4000" dirty="0" smtClean="0">
                <a:solidFill>
                  <a:srgbClr val="0000FF"/>
                </a:solidFill>
              </a:rPr>
              <a:t>l)</a:t>
            </a:r>
            <a:endParaRPr lang="en-US" sz="1200" dirty="0" smtClean="0"/>
          </a:p>
          <a:p>
            <a:pPr marL="0" indent="0">
              <a:buNone/>
            </a:pPr>
            <a:r>
              <a:rPr lang="en-US" sz="4000" dirty="0" smtClean="0">
                <a:solidFill>
                  <a:srgbClr val="008000"/>
                </a:solidFill>
              </a:rPr>
              <a:t>HW Due Today: </a:t>
            </a:r>
            <a:r>
              <a:rPr lang="en-US" sz="4000" dirty="0" smtClean="0">
                <a:solidFill>
                  <a:srgbClr val="008000"/>
                </a:solidFill>
              </a:rPr>
              <a:t>3 </a:t>
            </a:r>
            <a:r>
              <a:rPr lang="en-US" sz="4000" dirty="0" smtClean="0">
                <a:solidFill>
                  <a:srgbClr val="008000"/>
                </a:solidFill>
              </a:rPr>
              <a:t>reliable </a:t>
            </a:r>
            <a:r>
              <a:rPr lang="en-US" sz="4000" dirty="0" smtClean="0">
                <a:solidFill>
                  <a:srgbClr val="008000"/>
                </a:solidFill>
              </a:rPr>
              <a:t>sources that </a:t>
            </a:r>
            <a:r>
              <a:rPr lang="en-US" sz="4000" dirty="0" smtClean="0">
                <a:solidFill>
                  <a:srgbClr val="008000"/>
                </a:solidFill>
              </a:rPr>
              <a:t>include information on: context, answers to the research question, solutions tried/being tried (at least ONE)</a:t>
            </a:r>
            <a:endParaRPr lang="en-US" sz="4000" b="1" i="1" u="sng" dirty="0" smtClean="0">
              <a:solidFill>
                <a:srgbClr val="008000"/>
              </a:solidFill>
            </a:endParaRPr>
          </a:p>
        </p:txBody>
      </p:sp>
    </p:spTree>
    <p:extLst>
      <p:ext uri="{BB962C8B-B14F-4D97-AF65-F5344CB8AC3E}">
        <p14:creationId xmlns:p14="http://schemas.microsoft.com/office/powerpoint/2010/main" val="174760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OUTLINE </a:t>
            </a:r>
            <a:endParaRPr lang="en-US" dirty="0"/>
          </a:p>
        </p:txBody>
      </p:sp>
      <p:sp>
        <p:nvSpPr>
          <p:cNvPr id="3" name="Content Placeholder 2"/>
          <p:cNvSpPr>
            <a:spLocks noGrp="1"/>
          </p:cNvSpPr>
          <p:nvPr>
            <p:ph idx="1"/>
          </p:nvPr>
        </p:nvSpPr>
        <p:spPr>
          <a:xfrm>
            <a:off x="120147" y="1143000"/>
            <a:ext cx="9023854" cy="5714999"/>
          </a:xfrm>
        </p:spPr>
        <p:txBody>
          <a:bodyPr>
            <a:normAutofit fontScale="92500" lnSpcReduction="20000"/>
          </a:bodyPr>
          <a:lstStyle/>
          <a:p>
            <a:r>
              <a:rPr lang="en-US" dirty="0" smtClean="0"/>
              <a:t>Introduction</a:t>
            </a:r>
          </a:p>
          <a:p>
            <a:pPr lvl="1"/>
            <a:r>
              <a:rPr lang="en-US" dirty="0" smtClean="0">
                <a:solidFill>
                  <a:srgbClr val="660066"/>
                </a:solidFill>
              </a:rPr>
              <a:t>Over 50% of the world lives on less than $2 a day (#2)</a:t>
            </a:r>
          </a:p>
          <a:p>
            <a:r>
              <a:rPr lang="en-US" dirty="0" smtClean="0"/>
              <a:t>Body 1: </a:t>
            </a:r>
            <a:r>
              <a:rPr lang="en-US" b="1" dirty="0" smtClean="0"/>
              <a:t>How </a:t>
            </a:r>
            <a:r>
              <a:rPr lang="en-US" b="1" dirty="0"/>
              <a:t>E</a:t>
            </a:r>
            <a:r>
              <a:rPr lang="en-US" b="1" dirty="0" smtClean="0"/>
              <a:t>ducation Causes Poverty</a:t>
            </a:r>
            <a:endParaRPr lang="en-US" dirty="0" smtClean="0"/>
          </a:p>
          <a:p>
            <a:pPr lvl="1"/>
            <a:r>
              <a:rPr lang="en-US" dirty="0" smtClean="0">
                <a:solidFill>
                  <a:srgbClr val="FF0000"/>
                </a:solidFill>
              </a:rPr>
              <a:t>NEED Fact about education </a:t>
            </a:r>
          </a:p>
          <a:p>
            <a:r>
              <a:rPr lang="en-US" dirty="0" smtClean="0"/>
              <a:t>Body 2: </a:t>
            </a:r>
            <a:r>
              <a:rPr lang="en-US" b="1" dirty="0" smtClean="0"/>
              <a:t>Effects of Women in Poverty</a:t>
            </a:r>
            <a:endParaRPr lang="en-US" dirty="0" smtClean="0"/>
          </a:p>
          <a:p>
            <a:pPr lvl="1"/>
            <a:r>
              <a:rPr lang="en-US" dirty="0" smtClean="0">
                <a:solidFill>
                  <a:srgbClr val="0000FF"/>
                </a:solidFill>
              </a:rPr>
              <a:t>By not getting same pay </a:t>
            </a:r>
            <a:r>
              <a:rPr lang="en-US" dirty="0" smtClean="0">
                <a:solidFill>
                  <a:srgbClr val="0000FF"/>
                </a:solidFill>
                <a:sym typeface="Wingdings"/>
              </a:rPr>
              <a:t> women’s families suffer (#2)</a:t>
            </a:r>
          </a:p>
          <a:p>
            <a:pPr lvl="1"/>
            <a:r>
              <a:rPr lang="en-US" dirty="0" smtClean="0">
                <a:solidFill>
                  <a:srgbClr val="0000FF"/>
                </a:solidFill>
              </a:rPr>
              <a:t>Kids drop out of school to get jobs (#2)</a:t>
            </a:r>
          </a:p>
          <a:p>
            <a:pPr lvl="1"/>
            <a:r>
              <a:rPr lang="en-US" dirty="0" smtClean="0">
                <a:solidFill>
                  <a:srgbClr val="0000FF"/>
                </a:solidFill>
              </a:rPr>
              <a:t>Cycle of poverty (#2)</a:t>
            </a:r>
            <a:endParaRPr lang="en-US" dirty="0" smtClean="0">
              <a:solidFill>
                <a:srgbClr val="0000FF"/>
              </a:solidFill>
            </a:endParaRPr>
          </a:p>
          <a:p>
            <a:r>
              <a:rPr lang="en-US" dirty="0" smtClean="0"/>
              <a:t>Solutions</a:t>
            </a:r>
          </a:p>
          <a:p>
            <a:pPr lvl="1"/>
            <a:r>
              <a:rPr lang="en-US" dirty="0" smtClean="0">
                <a:solidFill>
                  <a:srgbClr val="FF0080"/>
                </a:solidFill>
              </a:rPr>
              <a:t>United Nations Development </a:t>
            </a:r>
            <a:r>
              <a:rPr lang="en-US" dirty="0" err="1" smtClean="0">
                <a:solidFill>
                  <a:srgbClr val="FF0080"/>
                </a:solidFill>
              </a:rPr>
              <a:t>Programme’s</a:t>
            </a:r>
            <a:r>
              <a:rPr lang="en-US" dirty="0" smtClean="0">
                <a:solidFill>
                  <a:srgbClr val="FF0080"/>
                </a:solidFill>
              </a:rPr>
              <a:t> solutions: (#3) </a:t>
            </a:r>
          </a:p>
          <a:p>
            <a:pPr lvl="2"/>
            <a:r>
              <a:rPr lang="en-US" dirty="0" smtClean="0">
                <a:solidFill>
                  <a:srgbClr val="FF0080"/>
                </a:solidFill>
              </a:rPr>
              <a:t>skills training, business management, &amp; literacy workshops </a:t>
            </a:r>
          </a:p>
          <a:p>
            <a:pPr lvl="2"/>
            <a:r>
              <a:rPr lang="en-US" dirty="0" smtClean="0">
                <a:solidFill>
                  <a:srgbClr val="FF0080"/>
                </a:solidFill>
              </a:rPr>
              <a:t>Gender and Economic Policy Management Initiative in Africa (helps women get out of poverty)</a:t>
            </a:r>
          </a:p>
          <a:p>
            <a:r>
              <a:rPr lang="en-US" dirty="0" smtClean="0"/>
              <a:t>Conclusion</a:t>
            </a:r>
          </a:p>
        </p:txBody>
      </p:sp>
    </p:spTree>
    <p:extLst>
      <p:ext uri="{BB962C8B-B14F-4D97-AF65-F5344CB8AC3E}">
        <p14:creationId xmlns:p14="http://schemas.microsoft.com/office/powerpoint/2010/main" val="1684983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383"/>
            <a:ext cx="8229600" cy="1143000"/>
          </a:xfrm>
        </p:spPr>
        <p:txBody>
          <a:bodyPr/>
          <a:lstStyle/>
          <a:p>
            <a:r>
              <a:rPr lang="en-US" dirty="0" smtClean="0"/>
              <a:t>MODEL Introduction</a:t>
            </a:r>
            <a:endParaRPr lang="en-US" dirty="0"/>
          </a:p>
        </p:txBody>
      </p:sp>
      <p:sp>
        <p:nvSpPr>
          <p:cNvPr id="3" name="Content Placeholder 2"/>
          <p:cNvSpPr>
            <a:spLocks noGrp="1"/>
          </p:cNvSpPr>
          <p:nvPr>
            <p:ph idx="1"/>
          </p:nvPr>
        </p:nvSpPr>
        <p:spPr>
          <a:xfrm>
            <a:off x="0" y="1261383"/>
            <a:ext cx="9144000" cy="5596617"/>
          </a:xfrm>
        </p:spPr>
        <p:txBody>
          <a:bodyPr>
            <a:normAutofit fontScale="62500" lnSpcReduction="20000"/>
          </a:bodyPr>
          <a:lstStyle/>
          <a:p>
            <a:pPr marL="0" indent="0">
              <a:buNone/>
            </a:pPr>
            <a:r>
              <a:rPr lang="en-US" dirty="0" smtClean="0">
                <a:solidFill>
                  <a:srgbClr val="660066"/>
                </a:solidFill>
              </a:rPr>
              <a:t>	Each </a:t>
            </a:r>
            <a:r>
              <a:rPr lang="en-US" dirty="0">
                <a:solidFill>
                  <a:srgbClr val="660066"/>
                </a:solidFill>
              </a:rPr>
              <a:t>year, tobacco use kills nearly 6 million people and costs more than half a trillion dollars worldwide (WHO, 2013). </a:t>
            </a:r>
            <a:r>
              <a:rPr lang="en-US" dirty="0">
                <a:solidFill>
                  <a:srgbClr val="0000FF"/>
                </a:solidFill>
              </a:rPr>
              <a:t>In the United States (US), the primary method of tobacco use is cigarette smoking, and approximately 19.9% of men and 15.2% of women currently smoke (Schiller, Ward, &amp; Freeman, 2013). These rates are known to differ by other demographic variables such as race, education, and income level (CDC, 2012 and </a:t>
            </a:r>
            <a:r>
              <a:rPr lang="en-US" dirty="0" err="1">
                <a:solidFill>
                  <a:srgbClr val="0000FF"/>
                </a:solidFill>
              </a:rPr>
              <a:t>Schoenborn</a:t>
            </a:r>
            <a:r>
              <a:rPr lang="en-US" dirty="0">
                <a:solidFill>
                  <a:srgbClr val="0000FF"/>
                </a:solidFill>
              </a:rPr>
              <a:t> et al., 2013) and they differ by current health status. For example, the rate of cigarette smoking is estimated to be highest among persons living with human immunodeficiency virus (HIV; 59%–85%; Marshall et al., 2011 and </a:t>
            </a:r>
            <a:r>
              <a:rPr lang="en-US" dirty="0" err="1">
                <a:solidFill>
                  <a:srgbClr val="0000FF"/>
                </a:solidFill>
              </a:rPr>
              <a:t>Tesoriero</a:t>
            </a:r>
            <a:r>
              <a:rPr lang="en-US" dirty="0">
                <a:solidFill>
                  <a:srgbClr val="0000FF"/>
                </a:solidFill>
              </a:rPr>
              <a:t> et al., 2010) and those with a diagnosed mental illness (36.1%; CDC, 2013). </a:t>
            </a:r>
            <a:r>
              <a:rPr lang="en-US" dirty="0" smtClean="0">
                <a:solidFill>
                  <a:srgbClr val="FF0000"/>
                </a:solidFill>
              </a:rPr>
              <a:t>In the US, cigarette smoking and exposure to secondhand smoke is estimated to cause 480,000 deaths annually, or about one out of every five deaths (CDC, 2008 and U.S. Department of Health and Human Services, 2014). Recent estimates indicate that the majority of US smokers would like to quit, with 45.8% having tried in the past year (</a:t>
            </a:r>
            <a:r>
              <a:rPr lang="en-US" dirty="0" err="1" smtClean="0">
                <a:solidFill>
                  <a:srgbClr val="FF0000"/>
                </a:solidFill>
              </a:rPr>
              <a:t>Schoenborn</a:t>
            </a:r>
            <a:r>
              <a:rPr lang="en-US" dirty="0" smtClean="0">
                <a:solidFill>
                  <a:srgbClr val="FF0000"/>
                </a:solidFill>
              </a:rPr>
              <a:t> et al., 2013). </a:t>
            </a:r>
            <a:r>
              <a:rPr lang="en-US" dirty="0" smtClean="0"/>
              <a:t>As such, the purpose of this paper is to outline [the purpose and design of a study called Strength to Quit.] </a:t>
            </a:r>
            <a:r>
              <a:rPr lang="en-US" b="1" dirty="0" smtClean="0">
                <a:solidFill>
                  <a:srgbClr val="008000"/>
                </a:solidFill>
              </a:rPr>
              <a:t>Strength To Quit was specifically designed to examine the following three questions: (a) What is the efficacy of resistance training as an aid to smoking cessation for male and female smokers? (b) What are the psychological and physiological mechanisms of the effects of resistance training on smoking cessation? and (c) Does resistance training attenuate detrimental changes in markers of disease risk associated with quitting (e.g., body fat gain)?</a:t>
            </a:r>
            <a:endParaRPr lang="en-US" dirty="0" smtClean="0">
              <a:solidFill>
                <a:srgbClr val="008000"/>
              </a:solidFill>
            </a:endParaRPr>
          </a:p>
          <a:p>
            <a:pPr marL="0" indent="0">
              <a:buNone/>
            </a:pPr>
            <a:endParaRPr lang="en-US" dirty="0">
              <a:solidFill>
                <a:srgbClr val="0000FF"/>
              </a:solidFill>
            </a:endParaRPr>
          </a:p>
        </p:txBody>
      </p:sp>
    </p:spTree>
    <p:extLst>
      <p:ext uri="{BB962C8B-B14F-4D97-AF65-F5344CB8AC3E}">
        <p14:creationId xmlns:p14="http://schemas.microsoft.com/office/powerpoint/2010/main" val="28665274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860297"/>
            <a:ext cx="9230632" cy="2381503"/>
          </a:xfrm>
          <a:prstGeom prst="rect">
            <a:avLst/>
          </a:prstGeom>
        </p:spPr>
      </p:pic>
    </p:spTree>
    <p:extLst>
      <p:ext uri="{BB962C8B-B14F-4D97-AF65-F5344CB8AC3E}">
        <p14:creationId xmlns:p14="http://schemas.microsoft.com/office/powerpoint/2010/main" val="28333877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9"/>
            <a:ext cx="8229600" cy="950592"/>
          </a:xfrm>
        </p:spPr>
        <p:txBody>
          <a:bodyPr/>
          <a:lstStyle/>
          <a:p>
            <a:r>
              <a:rPr lang="en-US" dirty="0" smtClean="0"/>
              <a:t>STEPS TO CREATE AN OUTLINE</a:t>
            </a:r>
            <a:endParaRPr lang="en-US" dirty="0"/>
          </a:p>
        </p:txBody>
      </p:sp>
      <p:sp>
        <p:nvSpPr>
          <p:cNvPr id="3" name="Content Placeholder 2"/>
          <p:cNvSpPr>
            <a:spLocks noGrp="1"/>
          </p:cNvSpPr>
          <p:nvPr>
            <p:ph idx="1"/>
          </p:nvPr>
        </p:nvSpPr>
        <p:spPr>
          <a:xfrm>
            <a:off x="154475" y="1153429"/>
            <a:ext cx="8822178" cy="5505073"/>
          </a:xfrm>
        </p:spPr>
        <p:txBody>
          <a:bodyPr>
            <a:normAutofit fontScale="92500"/>
          </a:bodyPr>
          <a:lstStyle/>
          <a:p>
            <a:pPr marL="0" indent="0">
              <a:buNone/>
            </a:pPr>
            <a:r>
              <a:rPr lang="en-US" dirty="0" smtClean="0">
                <a:solidFill>
                  <a:srgbClr val="0000FF"/>
                </a:solidFill>
              </a:rPr>
              <a:t>1. Open Google Docs</a:t>
            </a:r>
          </a:p>
          <a:p>
            <a:pPr marL="0" indent="0">
              <a:buNone/>
            </a:pPr>
            <a:r>
              <a:rPr lang="en-US" dirty="0" smtClean="0">
                <a:solidFill>
                  <a:srgbClr val="0000FF"/>
                </a:solidFill>
              </a:rPr>
              <a:t>2. Look at Scaffold 1 &amp; Scaffold 2 </a:t>
            </a:r>
          </a:p>
          <a:p>
            <a:pPr marL="0" indent="0">
              <a:buNone/>
            </a:pPr>
            <a:r>
              <a:rPr lang="en-US" dirty="0" smtClean="0">
                <a:solidFill>
                  <a:srgbClr val="008000"/>
                </a:solidFill>
              </a:rPr>
              <a:t>3. Choose one scaffold. </a:t>
            </a:r>
          </a:p>
          <a:p>
            <a:pPr marL="0" indent="0">
              <a:buNone/>
            </a:pPr>
            <a:r>
              <a:rPr lang="en-US" dirty="0" smtClean="0">
                <a:solidFill>
                  <a:srgbClr val="008000"/>
                </a:solidFill>
              </a:rPr>
              <a:t>4. Open that </a:t>
            </a:r>
            <a:r>
              <a:rPr lang="en-US" dirty="0">
                <a:solidFill>
                  <a:srgbClr val="008000"/>
                </a:solidFill>
              </a:rPr>
              <a:t>document</a:t>
            </a:r>
          </a:p>
          <a:p>
            <a:pPr marL="0" indent="0">
              <a:buNone/>
            </a:pPr>
            <a:r>
              <a:rPr lang="en-US" dirty="0" smtClean="0">
                <a:solidFill>
                  <a:srgbClr val="FF0000"/>
                </a:solidFill>
              </a:rPr>
              <a:t>5. Go </a:t>
            </a:r>
            <a:r>
              <a:rPr lang="en-US" dirty="0">
                <a:solidFill>
                  <a:srgbClr val="FF0000"/>
                </a:solidFill>
              </a:rPr>
              <a:t>to file, click "Make a copy"</a:t>
            </a:r>
          </a:p>
          <a:p>
            <a:pPr marL="0" indent="0">
              <a:buNone/>
            </a:pPr>
            <a:r>
              <a:rPr lang="en-US" dirty="0" smtClean="0">
                <a:solidFill>
                  <a:srgbClr val="FF0000"/>
                </a:solidFill>
              </a:rPr>
              <a:t>6. Rename </a:t>
            </a:r>
            <a:r>
              <a:rPr lang="en-US" dirty="0">
                <a:solidFill>
                  <a:srgbClr val="FF0000"/>
                </a:solidFill>
              </a:rPr>
              <a:t>the file: Analytical Research Paper </a:t>
            </a:r>
            <a:r>
              <a:rPr lang="en-US" dirty="0" smtClean="0">
                <a:solidFill>
                  <a:srgbClr val="FF0000"/>
                </a:solidFill>
              </a:rPr>
              <a:t>YOUR NAME </a:t>
            </a:r>
            <a:r>
              <a:rPr lang="en-US" dirty="0">
                <a:solidFill>
                  <a:srgbClr val="FF0000"/>
                </a:solidFill>
              </a:rPr>
              <a:t>ITA (or B, C, D)</a:t>
            </a:r>
          </a:p>
          <a:p>
            <a:pPr marL="0" indent="0">
              <a:buNone/>
            </a:pPr>
            <a:r>
              <a:rPr lang="en-US" dirty="0" smtClean="0"/>
              <a:t>7. Click </a:t>
            </a:r>
            <a:r>
              <a:rPr lang="en-US" dirty="0"/>
              <a:t>the blue box at the top right hand box that says "Share"</a:t>
            </a:r>
          </a:p>
          <a:p>
            <a:pPr marL="0" indent="0">
              <a:buNone/>
            </a:pPr>
            <a:r>
              <a:rPr lang="en-US" dirty="0" smtClean="0"/>
              <a:t>8. Type </a:t>
            </a:r>
            <a:r>
              <a:rPr lang="en-US" dirty="0"/>
              <a:t>my email: </a:t>
            </a:r>
            <a:r>
              <a:rPr lang="en-US" u="sng" dirty="0">
                <a:hlinkClick r:id="rId2"/>
              </a:rPr>
              <a:t>llyons@</a:t>
            </a:r>
            <a:r>
              <a:rPr lang="en-US" u="sng" dirty="0" smtClean="0">
                <a:hlinkClick r:id="rId2"/>
              </a:rPr>
              <a:t>mihs.nycdoe.org</a:t>
            </a:r>
            <a:r>
              <a:rPr lang="en-US" u="sng" dirty="0" smtClean="0"/>
              <a:t> </a:t>
            </a:r>
            <a:r>
              <a:rPr lang="en-US" dirty="0" smtClean="0"/>
              <a:t>&amp; click Send</a:t>
            </a:r>
            <a:endParaRPr lang="en-US" dirty="0"/>
          </a:p>
        </p:txBody>
      </p:sp>
    </p:spTree>
    <p:extLst>
      <p:ext uri="{BB962C8B-B14F-4D97-AF65-F5344CB8AC3E}">
        <p14:creationId xmlns:p14="http://schemas.microsoft.com/office/powerpoint/2010/main" val="125087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What do I do with this Outline? </a:t>
            </a:r>
            <a:endParaRPr lang="en-US" dirty="0"/>
          </a:p>
        </p:txBody>
      </p:sp>
      <p:sp>
        <p:nvSpPr>
          <p:cNvPr id="3" name="Content Placeholder 2"/>
          <p:cNvSpPr>
            <a:spLocks noGrp="1"/>
          </p:cNvSpPr>
          <p:nvPr>
            <p:ph idx="1"/>
          </p:nvPr>
        </p:nvSpPr>
        <p:spPr>
          <a:xfrm>
            <a:off x="120147" y="1143000"/>
            <a:ext cx="9023854" cy="5714999"/>
          </a:xfrm>
        </p:spPr>
        <p:txBody>
          <a:bodyPr>
            <a:normAutofit/>
          </a:bodyPr>
          <a:lstStyle/>
          <a:p>
            <a:r>
              <a:rPr lang="en-US" dirty="0" smtClean="0"/>
              <a:t>Introduction</a:t>
            </a:r>
          </a:p>
          <a:p>
            <a:r>
              <a:rPr lang="en-US" dirty="0" smtClean="0"/>
              <a:t>Body 1: </a:t>
            </a:r>
            <a:r>
              <a:rPr lang="en-US" b="1" dirty="0" smtClean="0"/>
              <a:t>How </a:t>
            </a:r>
            <a:r>
              <a:rPr lang="en-US" b="1" dirty="0"/>
              <a:t>E</a:t>
            </a:r>
            <a:r>
              <a:rPr lang="en-US" b="1" dirty="0" smtClean="0"/>
              <a:t>ducation Causes Poverty</a:t>
            </a:r>
            <a:endParaRPr lang="en-US" dirty="0" smtClean="0"/>
          </a:p>
          <a:p>
            <a:r>
              <a:rPr lang="en-US" dirty="0" smtClean="0"/>
              <a:t>Body 2: </a:t>
            </a:r>
            <a:r>
              <a:rPr lang="en-US" b="1" dirty="0" smtClean="0"/>
              <a:t>Effects of Women in Poverty</a:t>
            </a:r>
            <a:endParaRPr lang="en-US" dirty="0" smtClean="0"/>
          </a:p>
          <a:p>
            <a:r>
              <a:rPr lang="en-US" dirty="0" smtClean="0"/>
              <a:t>Solutions</a:t>
            </a:r>
          </a:p>
          <a:p>
            <a:r>
              <a:rPr lang="en-US" dirty="0" smtClean="0"/>
              <a:t>Conclusion</a:t>
            </a:r>
          </a:p>
        </p:txBody>
      </p:sp>
    </p:spTree>
    <p:extLst>
      <p:ext uri="{BB962C8B-B14F-4D97-AF65-F5344CB8AC3E}">
        <p14:creationId xmlns:p14="http://schemas.microsoft.com/office/powerpoint/2010/main" val="1259859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5368"/>
            <a:ext cx="8229600" cy="4525963"/>
          </a:xfrm>
          <a:ln>
            <a:solidFill>
              <a:schemeClr val="tx1"/>
            </a:solidFill>
          </a:ln>
        </p:spPr>
        <p:txBody>
          <a:bodyPr/>
          <a:lstStyle/>
          <a:p>
            <a:pPr marL="0" indent="0" algn="ctr">
              <a:buNone/>
            </a:pPr>
            <a:r>
              <a:rPr lang="en-US" dirty="0" smtClean="0"/>
              <a:t>FACTS/INFO FROM SOURCE #1</a:t>
            </a:r>
          </a:p>
          <a:p>
            <a:r>
              <a:rPr lang="en-US" dirty="0">
                <a:solidFill>
                  <a:srgbClr val="660066"/>
                </a:solidFill>
              </a:rPr>
              <a:t>Over 50% of the world lives on less than $2 a day (World Health Organization). </a:t>
            </a:r>
          </a:p>
        </p:txBody>
      </p:sp>
    </p:spTree>
    <p:extLst>
      <p:ext uri="{BB962C8B-B14F-4D97-AF65-F5344CB8AC3E}">
        <p14:creationId xmlns:p14="http://schemas.microsoft.com/office/powerpoint/2010/main" val="41808415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OUTLINE </a:t>
            </a:r>
            <a:endParaRPr lang="en-US" dirty="0"/>
          </a:p>
        </p:txBody>
      </p:sp>
      <p:sp>
        <p:nvSpPr>
          <p:cNvPr id="3" name="Content Placeholder 2"/>
          <p:cNvSpPr>
            <a:spLocks noGrp="1"/>
          </p:cNvSpPr>
          <p:nvPr>
            <p:ph idx="1"/>
          </p:nvPr>
        </p:nvSpPr>
        <p:spPr>
          <a:xfrm>
            <a:off x="120147" y="1143000"/>
            <a:ext cx="9023854" cy="5714999"/>
          </a:xfrm>
        </p:spPr>
        <p:txBody>
          <a:bodyPr>
            <a:normAutofit/>
          </a:bodyPr>
          <a:lstStyle/>
          <a:p>
            <a:r>
              <a:rPr lang="en-US" dirty="0" smtClean="0"/>
              <a:t>Introduction</a:t>
            </a:r>
          </a:p>
          <a:p>
            <a:pPr lvl="1"/>
            <a:r>
              <a:rPr lang="en-US" dirty="0" smtClean="0">
                <a:solidFill>
                  <a:srgbClr val="660066"/>
                </a:solidFill>
              </a:rPr>
              <a:t>Over 50% of the world lives on less than $2 a day (#2)</a:t>
            </a:r>
          </a:p>
          <a:p>
            <a:r>
              <a:rPr lang="en-US" dirty="0" smtClean="0"/>
              <a:t>Body 1: </a:t>
            </a:r>
            <a:r>
              <a:rPr lang="en-US" b="1" dirty="0" smtClean="0"/>
              <a:t>How </a:t>
            </a:r>
            <a:r>
              <a:rPr lang="en-US" b="1" dirty="0"/>
              <a:t>E</a:t>
            </a:r>
            <a:r>
              <a:rPr lang="en-US" b="1" dirty="0" smtClean="0"/>
              <a:t>ducation Causes Poverty</a:t>
            </a:r>
            <a:endParaRPr lang="en-US" dirty="0" smtClean="0"/>
          </a:p>
          <a:p>
            <a:r>
              <a:rPr lang="en-US" dirty="0" smtClean="0"/>
              <a:t>Body 2: </a:t>
            </a:r>
            <a:r>
              <a:rPr lang="en-US" b="1" dirty="0" smtClean="0"/>
              <a:t>Effects of Women in Poverty</a:t>
            </a:r>
            <a:endParaRPr lang="en-US" dirty="0" smtClean="0"/>
          </a:p>
          <a:p>
            <a:r>
              <a:rPr lang="en-US" dirty="0" smtClean="0"/>
              <a:t>Solutions</a:t>
            </a:r>
          </a:p>
          <a:p>
            <a:r>
              <a:rPr lang="en-US" dirty="0" smtClean="0"/>
              <a:t>Conclusion</a:t>
            </a:r>
          </a:p>
        </p:txBody>
      </p:sp>
    </p:spTree>
    <p:extLst>
      <p:ext uri="{BB962C8B-B14F-4D97-AF65-F5344CB8AC3E}">
        <p14:creationId xmlns:p14="http://schemas.microsoft.com/office/powerpoint/2010/main" val="21264451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8079"/>
            <a:ext cx="8229600" cy="4525963"/>
          </a:xfrm>
          <a:ln>
            <a:solidFill>
              <a:schemeClr val="tx1"/>
            </a:solidFill>
          </a:ln>
        </p:spPr>
        <p:txBody>
          <a:bodyPr>
            <a:normAutofit/>
          </a:bodyPr>
          <a:lstStyle/>
          <a:p>
            <a:pPr marL="0" indent="0" algn="ctr">
              <a:buNone/>
            </a:pPr>
            <a:r>
              <a:rPr lang="en-US" dirty="0" smtClean="0"/>
              <a:t>FACTS/INFO FROM SOURCE #2</a:t>
            </a:r>
          </a:p>
          <a:p>
            <a:r>
              <a:rPr lang="en-US" dirty="0" smtClean="0">
                <a:solidFill>
                  <a:srgbClr val="0000FF"/>
                </a:solidFill>
              </a:rPr>
              <a:t>By not getting same pay </a:t>
            </a:r>
            <a:r>
              <a:rPr lang="en-US" dirty="0" smtClean="0">
                <a:solidFill>
                  <a:srgbClr val="0000FF"/>
                </a:solidFill>
                <a:sym typeface="Wingdings"/>
              </a:rPr>
              <a:t> women’s families suffer</a:t>
            </a:r>
          </a:p>
          <a:p>
            <a:r>
              <a:rPr lang="en-US" dirty="0" smtClean="0">
                <a:solidFill>
                  <a:srgbClr val="0000FF"/>
                </a:solidFill>
              </a:rPr>
              <a:t>Kids drop out of school to get jobs </a:t>
            </a:r>
          </a:p>
          <a:p>
            <a:r>
              <a:rPr lang="en-US" dirty="0" smtClean="0">
                <a:solidFill>
                  <a:srgbClr val="0000FF"/>
                </a:solidFill>
              </a:rPr>
              <a:t>Cycle of poverty </a:t>
            </a:r>
            <a:endParaRPr lang="en-US" dirty="0">
              <a:solidFill>
                <a:srgbClr val="0000FF"/>
              </a:solidFill>
            </a:endParaRPr>
          </a:p>
        </p:txBody>
      </p:sp>
    </p:spTree>
    <p:extLst>
      <p:ext uri="{BB962C8B-B14F-4D97-AF65-F5344CB8AC3E}">
        <p14:creationId xmlns:p14="http://schemas.microsoft.com/office/powerpoint/2010/main" val="31755824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OUTLINE </a:t>
            </a:r>
            <a:endParaRPr lang="en-US" dirty="0"/>
          </a:p>
        </p:txBody>
      </p:sp>
      <p:sp>
        <p:nvSpPr>
          <p:cNvPr id="3" name="Content Placeholder 2"/>
          <p:cNvSpPr>
            <a:spLocks noGrp="1"/>
          </p:cNvSpPr>
          <p:nvPr>
            <p:ph idx="1"/>
          </p:nvPr>
        </p:nvSpPr>
        <p:spPr>
          <a:xfrm>
            <a:off x="120147" y="1143000"/>
            <a:ext cx="9023854" cy="5714999"/>
          </a:xfrm>
        </p:spPr>
        <p:txBody>
          <a:bodyPr>
            <a:normAutofit/>
          </a:bodyPr>
          <a:lstStyle/>
          <a:p>
            <a:r>
              <a:rPr lang="en-US" dirty="0" smtClean="0"/>
              <a:t>Introduction</a:t>
            </a:r>
          </a:p>
          <a:p>
            <a:pPr lvl="1"/>
            <a:r>
              <a:rPr lang="en-US" dirty="0" smtClean="0">
                <a:solidFill>
                  <a:srgbClr val="660066"/>
                </a:solidFill>
              </a:rPr>
              <a:t>Over 50% of the world lives on less than $2 a day (#2)</a:t>
            </a:r>
          </a:p>
          <a:p>
            <a:r>
              <a:rPr lang="en-US" dirty="0" smtClean="0"/>
              <a:t>Body 1: </a:t>
            </a:r>
            <a:r>
              <a:rPr lang="en-US" b="1" dirty="0" smtClean="0"/>
              <a:t>How </a:t>
            </a:r>
            <a:r>
              <a:rPr lang="en-US" b="1" dirty="0"/>
              <a:t>E</a:t>
            </a:r>
            <a:r>
              <a:rPr lang="en-US" b="1" dirty="0" smtClean="0"/>
              <a:t>ducation Causes Poverty</a:t>
            </a:r>
            <a:endParaRPr lang="en-US" dirty="0" smtClean="0"/>
          </a:p>
          <a:p>
            <a:r>
              <a:rPr lang="en-US" dirty="0" smtClean="0"/>
              <a:t>Body 2: </a:t>
            </a:r>
            <a:r>
              <a:rPr lang="en-US" b="1" dirty="0" smtClean="0"/>
              <a:t>Effects of Women in Poverty</a:t>
            </a:r>
            <a:endParaRPr lang="en-US" dirty="0" smtClean="0"/>
          </a:p>
          <a:p>
            <a:pPr lvl="1"/>
            <a:r>
              <a:rPr lang="en-US" dirty="0" smtClean="0">
                <a:solidFill>
                  <a:srgbClr val="0000FF"/>
                </a:solidFill>
              </a:rPr>
              <a:t>By not getting same pay </a:t>
            </a:r>
            <a:r>
              <a:rPr lang="en-US" dirty="0" smtClean="0">
                <a:solidFill>
                  <a:srgbClr val="0000FF"/>
                </a:solidFill>
                <a:sym typeface="Wingdings"/>
              </a:rPr>
              <a:t> women’s families suffer (#2)</a:t>
            </a:r>
          </a:p>
          <a:p>
            <a:pPr lvl="1"/>
            <a:r>
              <a:rPr lang="en-US" dirty="0" smtClean="0">
                <a:solidFill>
                  <a:srgbClr val="0000FF"/>
                </a:solidFill>
              </a:rPr>
              <a:t>Kids drop out of school to get jobs (#2)</a:t>
            </a:r>
          </a:p>
          <a:p>
            <a:pPr lvl="1"/>
            <a:r>
              <a:rPr lang="en-US" dirty="0" smtClean="0">
                <a:solidFill>
                  <a:srgbClr val="0000FF"/>
                </a:solidFill>
              </a:rPr>
              <a:t>Cycle of poverty (#2)</a:t>
            </a:r>
            <a:endParaRPr lang="en-US" dirty="0" smtClean="0">
              <a:solidFill>
                <a:srgbClr val="0000FF"/>
              </a:solidFill>
            </a:endParaRPr>
          </a:p>
          <a:p>
            <a:r>
              <a:rPr lang="en-US" dirty="0" smtClean="0"/>
              <a:t>Solutions</a:t>
            </a:r>
          </a:p>
          <a:p>
            <a:r>
              <a:rPr lang="en-US" dirty="0" smtClean="0"/>
              <a:t>Conclusion</a:t>
            </a:r>
          </a:p>
        </p:txBody>
      </p:sp>
    </p:spTree>
    <p:extLst>
      <p:ext uri="{BB962C8B-B14F-4D97-AF65-F5344CB8AC3E}">
        <p14:creationId xmlns:p14="http://schemas.microsoft.com/office/powerpoint/2010/main" val="8372039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9690"/>
            <a:ext cx="8229600" cy="4525963"/>
          </a:xfrm>
          <a:ln>
            <a:solidFill>
              <a:schemeClr val="tx1"/>
            </a:solidFill>
          </a:ln>
        </p:spPr>
        <p:txBody>
          <a:bodyPr>
            <a:normAutofit/>
          </a:bodyPr>
          <a:lstStyle/>
          <a:p>
            <a:pPr marL="0" indent="0" algn="ctr">
              <a:buNone/>
            </a:pPr>
            <a:r>
              <a:rPr lang="en-US" dirty="0" smtClean="0"/>
              <a:t>FACTS/INFO FROM SOURCE #3</a:t>
            </a:r>
          </a:p>
          <a:p>
            <a:r>
              <a:rPr lang="en-US" dirty="0" smtClean="0">
                <a:solidFill>
                  <a:srgbClr val="FF0080"/>
                </a:solidFill>
              </a:rPr>
              <a:t>United Nations Development </a:t>
            </a:r>
            <a:r>
              <a:rPr lang="en-US" dirty="0" err="1" smtClean="0">
                <a:solidFill>
                  <a:srgbClr val="FF0080"/>
                </a:solidFill>
              </a:rPr>
              <a:t>Programme’s</a:t>
            </a:r>
            <a:r>
              <a:rPr lang="en-US" dirty="0" smtClean="0">
                <a:solidFill>
                  <a:srgbClr val="FF0080"/>
                </a:solidFill>
              </a:rPr>
              <a:t> solutions  </a:t>
            </a:r>
          </a:p>
          <a:p>
            <a:pPr lvl="1"/>
            <a:r>
              <a:rPr lang="en-US" dirty="0" smtClean="0">
                <a:solidFill>
                  <a:srgbClr val="FF0080"/>
                </a:solidFill>
              </a:rPr>
              <a:t>skills </a:t>
            </a:r>
            <a:r>
              <a:rPr lang="en-US" dirty="0">
                <a:solidFill>
                  <a:srgbClr val="FF0080"/>
                </a:solidFill>
              </a:rPr>
              <a:t>training, business management, </a:t>
            </a:r>
            <a:r>
              <a:rPr lang="en-US" dirty="0" smtClean="0">
                <a:solidFill>
                  <a:srgbClr val="FF0080"/>
                </a:solidFill>
              </a:rPr>
              <a:t>&amp; literacy </a:t>
            </a:r>
            <a:r>
              <a:rPr lang="en-US" dirty="0">
                <a:solidFill>
                  <a:srgbClr val="FF0080"/>
                </a:solidFill>
              </a:rPr>
              <a:t>workshops </a:t>
            </a:r>
            <a:endParaRPr lang="en-US" dirty="0" smtClean="0">
              <a:solidFill>
                <a:srgbClr val="FF0080"/>
              </a:solidFill>
            </a:endParaRPr>
          </a:p>
          <a:p>
            <a:pPr lvl="1"/>
            <a:r>
              <a:rPr lang="en-US" dirty="0" smtClean="0">
                <a:solidFill>
                  <a:srgbClr val="FF0080"/>
                </a:solidFill>
              </a:rPr>
              <a:t>Gender </a:t>
            </a:r>
            <a:r>
              <a:rPr lang="en-US" dirty="0">
                <a:solidFill>
                  <a:srgbClr val="FF0080"/>
                </a:solidFill>
              </a:rPr>
              <a:t>and Economic Policy Management Initiative in </a:t>
            </a:r>
            <a:r>
              <a:rPr lang="en-US" dirty="0" smtClean="0">
                <a:solidFill>
                  <a:srgbClr val="FF0080"/>
                </a:solidFill>
              </a:rPr>
              <a:t>Africa (helps women get out of poverty)</a:t>
            </a:r>
            <a:endParaRPr lang="en-US" dirty="0">
              <a:solidFill>
                <a:srgbClr val="FF0080"/>
              </a:solidFill>
            </a:endParaRPr>
          </a:p>
        </p:txBody>
      </p:sp>
    </p:spTree>
    <p:extLst>
      <p:ext uri="{BB962C8B-B14F-4D97-AF65-F5344CB8AC3E}">
        <p14:creationId xmlns:p14="http://schemas.microsoft.com/office/powerpoint/2010/main" val="609109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OUTLINE </a:t>
            </a:r>
            <a:endParaRPr lang="en-US" dirty="0"/>
          </a:p>
        </p:txBody>
      </p:sp>
      <p:sp>
        <p:nvSpPr>
          <p:cNvPr id="3" name="Content Placeholder 2"/>
          <p:cNvSpPr>
            <a:spLocks noGrp="1"/>
          </p:cNvSpPr>
          <p:nvPr>
            <p:ph idx="1"/>
          </p:nvPr>
        </p:nvSpPr>
        <p:spPr>
          <a:xfrm>
            <a:off x="120147" y="1143000"/>
            <a:ext cx="9023854" cy="5714999"/>
          </a:xfrm>
        </p:spPr>
        <p:txBody>
          <a:bodyPr>
            <a:normAutofit fontScale="92500" lnSpcReduction="20000"/>
          </a:bodyPr>
          <a:lstStyle/>
          <a:p>
            <a:r>
              <a:rPr lang="en-US" dirty="0" smtClean="0"/>
              <a:t>Introduction</a:t>
            </a:r>
          </a:p>
          <a:p>
            <a:pPr lvl="1"/>
            <a:r>
              <a:rPr lang="en-US" dirty="0" smtClean="0">
                <a:solidFill>
                  <a:srgbClr val="660066"/>
                </a:solidFill>
              </a:rPr>
              <a:t>Over 50% of the world lives on less than $2 a day (#2)</a:t>
            </a:r>
          </a:p>
          <a:p>
            <a:r>
              <a:rPr lang="en-US" dirty="0" smtClean="0"/>
              <a:t>Body 1: </a:t>
            </a:r>
            <a:r>
              <a:rPr lang="en-US" b="1" dirty="0" smtClean="0"/>
              <a:t>How </a:t>
            </a:r>
            <a:r>
              <a:rPr lang="en-US" b="1" dirty="0"/>
              <a:t>E</a:t>
            </a:r>
            <a:r>
              <a:rPr lang="en-US" b="1" dirty="0" smtClean="0"/>
              <a:t>ducation Causes Poverty</a:t>
            </a:r>
            <a:endParaRPr lang="en-US" dirty="0" smtClean="0"/>
          </a:p>
          <a:p>
            <a:r>
              <a:rPr lang="en-US" dirty="0" smtClean="0"/>
              <a:t>Body 2: </a:t>
            </a:r>
            <a:r>
              <a:rPr lang="en-US" b="1" dirty="0" smtClean="0"/>
              <a:t>Effects of Women in Poverty</a:t>
            </a:r>
            <a:endParaRPr lang="en-US" dirty="0" smtClean="0"/>
          </a:p>
          <a:p>
            <a:pPr lvl="1"/>
            <a:r>
              <a:rPr lang="en-US" dirty="0" smtClean="0">
                <a:solidFill>
                  <a:srgbClr val="0000FF"/>
                </a:solidFill>
              </a:rPr>
              <a:t>By not getting same pay </a:t>
            </a:r>
            <a:r>
              <a:rPr lang="en-US" dirty="0" smtClean="0">
                <a:solidFill>
                  <a:srgbClr val="0000FF"/>
                </a:solidFill>
                <a:sym typeface="Wingdings"/>
              </a:rPr>
              <a:t> women’s families suffer (#2)</a:t>
            </a:r>
          </a:p>
          <a:p>
            <a:pPr lvl="1"/>
            <a:r>
              <a:rPr lang="en-US" dirty="0" smtClean="0">
                <a:solidFill>
                  <a:srgbClr val="0000FF"/>
                </a:solidFill>
              </a:rPr>
              <a:t>Kids drop out of school to get jobs (#2)</a:t>
            </a:r>
          </a:p>
          <a:p>
            <a:pPr lvl="1"/>
            <a:r>
              <a:rPr lang="en-US" dirty="0" smtClean="0">
                <a:solidFill>
                  <a:srgbClr val="0000FF"/>
                </a:solidFill>
              </a:rPr>
              <a:t>Cycle of poverty (#2)</a:t>
            </a:r>
            <a:endParaRPr lang="en-US" dirty="0" smtClean="0">
              <a:solidFill>
                <a:srgbClr val="0000FF"/>
              </a:solidFill>
            </a:endParaRPr>
          </a:p>
          <a:p>
            <a:r>
              <a:rPr lang="en-US" dirty="0" smtClean="0"/>
              <a:t>Solutions</a:t>
            </a:r>
          </a:p>
          <a:p>
            <a:pPr lvl="1"/>
            <a:r>
              <a:rPr lang="en-US" dirty="0" smtClean="0">
                <a:solidFill>
                  <a:srgbClr val="FF0080"/>
                </a:solidFill>
              </a:rPr>
              <a:t>United Nations Development </a:t>
            </a:r>
            <a:r>
              <a:rPr lang="en-US" dirty="0" err="1" smtClean="0">
                <a:solidFill>
                  <a:srgbClr val="FF0080"/>
                </a:solidFill>
              </a:rPr>
              <a:t>Programme’s</a:t>
            </a:r>
            <a:r>
              <a:rPr lang="en-US" dirty="0" smtClean="0">
                <a:solidFill>
                  <a:srgbClr val="FF0080"/>
                </a:solidFill>
              </a:rPr>
              <a:t> solutions: (#3) </a:t>
            </a:r>
          </a:p>
          <a:p>
            <a:pPr lvl="2"/>
            <a:r>
              <a:rPr lang="en-US" dirty="0" smtClean="0">
                <a:solidFill>
                  <a:srgbClr val="FF0080"/>
                </a:solidFill>
              </a:rPr>
              <a:t>skills training, business management, &amp; literacy workshops </a:t>
            </a:r>
          </a:p>
          <a:p>
            <a:pPr lvl="2"/>
            <a:r>
              <a:rPr lang="en-US" dirty="0" smtClean="0">
                <a:solidFill>
                  <a:srgbClr val="FF0080"/>
                </a:solidFill>
              </a:rPr>
              <a:t>Gender and Economic Policy Management Initiative in Africa (helps women get out of poverty)</a:t>
            </a:r>
          </a:p>
          <a:p>
            <a:r>
              <a:rPr lang="en-US" dirty="0" smtClean="0"/>
              <a:t>Conclusion</a:t>
            </a:r>
          </a:p>
        </p:txBody>
      </p:sp>
    </p:spTree>
    <p:extLst>
      <p:ext uri="{BB962C8B-B14F-4D97-AF65-F5344CB8AC3E}">
        <p14:creationId xmlns:p14="http://schemas.microsoft.com/office/powerpoint/2010/main" val="20094393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TotalTime>
  <Words>619</Words>
  <Application>Microsoft Macintosh PowerPoint</Application>
  <PresentationFormat>On-screen Show (4:3)</PresentationFormat>
  <Paragraphs>82</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Gender Studies                             Fem-17 Ms. Lindsay </vt:lpstr>
      <vt:lpstr>STEPS TO CREATE AN OUTLINE</vt:lpstr>
      <vt:lpstr>What do I do with this Outline? </vt:lpstr>
      <vt:lpstr>PowerPoint Presentation</vt:lpstr>
      <vt:lpstr>OUTLINE </vt:lpstr>
      <vt:lpstr>PowerPoint Presentation</vt:lpstr>
      <vt:lpstr>OUTLINE </vt:lpstr>
      <vt:lpstr>PowerPoint Presentation</vt:lpstr>
      <vt:lpstr>OUTLINE </vt:lpstr>
      <vt:lpstr>OUTLINE </vt:lpstr>
      <vt:lpstr>MODEL Introduction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                             Fem-17 Ms. Lindsay </dc:title>
  <dc:creator>Lindsay Lyons</dc:creator>
  <cp:lastModifiedBy>Lindsay Lyons</cp:lastModifiedBy>
  <cp:revision>10</cp:revision>
  <dcterms:created xsi:type="dcterms:W3CDTF">2015-03-26T11:54:53Z</dcterms:created>
  <dcterms:modified xsi:type="dcterms:W3CDTF">2015-03-26T14:35:58Z</dcterms:modified>
</cp:coreProperties>
</file>