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7" r:id="rId2"/>
    <p:sldId id="265" r:id="rId3"/>
    <p:sldId id="267" r:id="rId4"/>
    <p:sldId id="268" r:id="rId5"/>
    <p:sldId id="266" r:id="rId6"/>
    <p:sldId id="258" r:id="rId7"/>
    <p:sldId id="264" r:id="rId8"/>
    <p:sldId id="263" r:id="rId9"/>
    <p:sldId id="269" r:id="rId10"/>
    <p:sldId id="270"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2" d="100"/>
          <a:sy n="92" d="100"/>
        </p:scale>
        <p:origin x="-1120"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D2FE9C-8DA5-CB49-8493-A9CC6627CEF5}" type="datetimeFigureOut">
              <a:rPr lang="en-US" smtClean="0"/>
              <a:t>3/31/15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D76A06-E45B-CD43-A9FD-31C19CAD030B}" type="slidenum">
              <a:rPr lang="en-US" smtClean="0"/>
              <a:t>‹#›</a:t>
            </a:fld>
            <a:endParaRPr lang="en-US"/>
          </a:p>
        </p:txBody>
      </p:sp>
    </p:spTree>
    <p:extLst>
      <p:ext uri="{BB962C8B-B14F-4D97-AF65-F5344CB8AC3E}">
        <p14:creationId xmlns:p14="http://schemas.microsoft.com/office/powerpoint/2010/main" val="40147187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029BB3F-F355-FA46-86D5-AEF270D54127}" type="slidenum">
              <a:rPr lang="en-US" smtClean="0"/>
              <a:t>1</a:t>
            </a:fld>
            <a:endParaRPr lang="en-US"/>
          </a:p>
        </p:txBody>
      </p:sp>
    </p:spTree>
    <p:extLst>
      <p:ext uri="{BB962C8B-B14F-4D97-AF65-F5344CB8AC3E}">
        <p14:creationId xmlns:p14="http://schemas.microsoft.com/office/powerpoint/2010/main" val="1675873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Excerpted &amp; slightly adapted from: </a:t>
            </a:r>
            <a:r>
              <a:rPr lang="en-US" dirty="0" err="1" smtClean="0"/>
              <a:t>Explorable.com</a:t>
            </a:r>
            <a:r>
              <a:rPr lang="en-US" dirty="0" smtClean="0"/>
              <a:t> (Jun 26, 2009). Research Paper Example. Retrieved Mar 24, 2015 from </a:t>
            </a:r>
            <a:r>
              <a:rPr lang="en-US" dirty="0" err="1" smtClean="0"/>
              <a:t>Explorable.com</a:t>
            </a:r>
            <a:r>
              <a:rPr lang="en-US" dirty="0" smtClean="0"/>
              <a:t>: https://</a:t>
            </a:r>
            <a:r>
              <a:rPr lang="en-US" dirty="0" err="1" smtClean="0"/>
              <a:t>explorable.com</a:t>
            </a:r>
            <a:r>
              <a:rPr lang="en-US" dirty="0" smtClean="0"/>
              <a:t>/research-paper-example</a:t>
            </a:r>
          </a:p>
          <a:p>
            <a:endParaRPr lang="en-US" dirty="0" smtClean="0"/>
          </a:p>
          <a:p>
            <a:r>
              <a:rPr lang="en-US" dirty="0" smtClean="0"/>
              <a:t>Parts to Notice: </a:t>
            </a:r>
          </a:p>
          <a:p>
            <a:r>
              <a:rPr lang="en-US" dirty="0" smtClean="0"/>
              <a:t>Repeat problem – what you are studying  </a:t>
            </a:r>
          </a:p>
          <a:p>
            <a:r>
              <a:rPr lang="en-US" dirty="0" smtClean="0"/>
              <a:t>Synthesize* research findings – this research focused on what affects women’s choice to breastfeed (list them here – no new information here) </a:t>
            </a:r>
          </a:p>
          <a:p>
            <a:r>
              <a:rPr lang="en-US" dirty="0" smtClean="0"/>
              <a:t>***MISSING (you will write this after summarizing &amp; before thesis): Solutions – suggest more solutions – what needs to happen next</a:t>
            </a:r>
          </a:p>
          <a:p>
            <a:r>
              <a:rPr lang="en-US" dirty="0" smtClean="0"/>
              <a:t>Thesis – answer your research question in one sentence </a:t>
            </a:r>
          </a:p>
          <a:p>
            <a:endParaRPr lang="en-US" dirty="0" smtClean="0"/>
          </a:p>
          <a:p>
            <a:r>
              <a:rPr lang="en-US" dirty="0" smtClean="0"/>
              <a:t>*Synthesize, don’t summarize: Include a brief summary of the paper’s main points, but don’t simply repeat things that were in your paper. Instead, show your reader how the points you made and the support and examples you used fit together. </a:t>
            </a:r>
            <a:endParaRPr lang="en-US" dirty="0"/>
          </a:p>
        </p:txBody>
      </p:sp>
      <p:sp>
        <p:nvSpPr>
          <p:cNvPr id="4" name="Slide Number Placeholder 3"/>
          <p:cNvSpPr>
            <a:spLocks noGrp="1"/>
          </p:cNvSpPr>
          <p:nvPr>
            <p:ph type="sldNum" sz="quarter" idx="10"/>
          </p:nvPr>
        </p:nvSpPr>
        <p:spPr/>
        <p:txBody>
          <a:bodyPr/>
          <a:lstStyle/>
          <a:p>
            <a:fld id="{E2D76A06-E45B-CD43-A9FD-31C19CAD030B}" type="slidenum">
              <a:rPr lang="en-US" smtClean="0"/>
              <a:t>3</a:t>
            </a:fld>
            <a:endParaRPr lang="en-US"/>
          </a:p>
        </p:txBody>
      </p:sp>
    </p:spTree>
    <p:extLst>
      <p:ext uri="{BB962C8B-B14F-4D97-AF65-F5344CB8AC3E}">
        <p14:creationId xmlns:p14="http://schemas.microsoft.com/office/powerpoint/2010/main" val="16152383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FULL</a:t>
            </a:r>
            <a:r>
              <a:rPr lang="en-US" baseline="0" dirty="0" smtClean="0"/>
              <a:t> MORE OR A LARGER FORMAT, GO TO:  https://</a:t>
            </a:r>
            <a:r>
              <a:rPr lang="en-US" baseline="0" dirty="0" err="1" smtClean="0"/>
              <a:t>docs.google.com</a:t>
            </a:r>
            <a:r>
              <a:rPr lang="en-US" baseline="0" dirty="0" smtClean="0"/>
              <a:t>/document/d/1v87bsO01AccMTCGtyP03WP-pjgodHcYh5DGcgn8mU-g/</a:t>
            </a:r>
            <a:r>
              <a:rPr lang="en-US" baseline="0" dirty="0" err="1" smtClean="0"/>
              <a:t>edit?usp</a:t>
            </a:r>
            <a:r>
              <a:rPr lang="en-US" baseline="0" dirty="0" smtClean="0"/>
              <a:t>=sharing </a:t>
            </a:r>
            <a:endParaRPr lang="en-US" dirty="0"/>
          </a:p>
        </p:txBody>
      </p:sp>
      <p:sp>
        <p:nvSpPr>
          <p:cNvPr id="4" name="Slide Number Placeholder 3"/>
          <p:cNvSpPr>
            <a:spLocks noGrp="1"/>
          </p:cNvSpPr>
          <p:nvPr>
            <p:ph type="sldNum" sz="quarter" idx="10"/>
          </p:nvPr>
        </p:nvSpPr>
        <p:spPr/>
        <p:txBody>
          <a:bodyPr/>
          <a:lstStyle/>
          <a:p>
            <a:fld id="{E2D76A06-E45B-CD43-A9FD-31C19CAD030B}" type="slidenum">
              <a:rPr lang="en-US" smtClean="0"/>
              <a:t>4</a:t>
            </a:fld>
            <a:endParaRPr lang="en-US"/>
          </a:p>
        </p:txBody>
      </p:sp>
    </p:spTree>
    <p:extLst>
      <p:ext uri="{BB962C8B-B14F-4D97-AF65-F5344CB8AC3E}">
        <p14:creationId xmlns:p14="http://schemas.microsoft.com/office/powerpoint/2010/main" val="16152383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5600760-82FD-3649-AF41-E3E9AE78E616}" type="datetimeFigureOut">
              <a:rPr lang="en-US" smtClean="0"/>
              <a:t>3/31/15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C60657-AA49-B048-906F-3DF6E0EF6B7B}" type="slidenum">
              <a:rPr lang="en-US" smtClean="0"/>
              <a:t>‹#›</a:t>
            </a:fld>
            <a:endParaRPr lang="en-US"/>
          </a:p>
        </p:txBody>
      </p:sp>
    </p:spTree>
    <p:extLst>
      <p:ext uri="{BB962C8B-B14F-4D97-AF65-F5344CB8AC3E}">
        <p14:creationId xmlns:p14="http://schemas.microsoft.com/office/powerpoint/2010/main" val="2873480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600760-82FD-3649-AF41-E3E9AE78E616}" type="datetimeFigureOut">
              <a:rPr lang="en-US" smtClean="0"/>
              <a:t>3/31/15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C60657-AA49-B048-906F-3DF6E0EF6B7B}" type="slidenum">
              <a:rPr lang="en-US" smtClean="0"/>
              <a:t>‹#›</a:t>
            </a:fld>
            <a:endParaRPr lang="en-US"/>
          </a:p>
        </p:txBody>
      </p:sp>
    </p:spTree>
    <p:extLst>
      <p:ext uri="{BB962C8B-B14F-4D97-AF65-F5344CB8AC3E}">
        <p14:creationId xmlns:p14="http://schemas.microsoft.com/office/powerpoint/2010/main" val="3853825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600760-82FD-3649-AF41-E3E9AE78E616}" type="datetimeFigureOut">
              <a:rPr lang="en-US" smtClean="0"/>
              <a:t>3/31/15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C60657-AA49-B048-906F-3DF6E0EF6B7B}" type="slidenum">
              <a:rPr lang="en-US" smtClean="0"/>
              <a:t>‹#›</a:t>
            </a:fld>
            <a:endParaRPr lang="en-US"/>
          </a:p>
        </p:txBody>
      </p:sp>
    </p:spTree>
    <p:extLst>
      <p:ext uri="{BB962C8B-B14F-4D97-AF65-F5344CB8AC3E}">
        <p14:creationId xmlns:p14="http://schemas.microsoft.com/office/powerpoint/2010/main" val="3778644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600760-82FD-3649-AF41-E3E9AE78E616}" type="datetimeFigureOut">
              <a:rPr lang="en-US" smtClean="0"/>
              <a:t>3/31/15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C60657-AA49-B048-906F-3DF6E0EF6B7B}" type="slidenum">
              <a:rPr lang="en-US" smtClean="0"/>
              <a:t>‹#›</a:t>
            </a:fld>
            <a:endParaRPr lang="en-US"/>
          </a:p>
        </p:txBody>
      </p:sp>
    </p:spTree>
    <p:extLst>
      <p:ext uri="{BB962C8B-B14F-4D97-AF65-F5344CB8AC3E}">
        <p14:creationId xmlns:p14="http://schemas.microsoft.com/office/powerpoint/2010/main" val="571312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600760-82FD-3649-AF41-E3E9AE78E616}" type="datetimeFigureOut">
              <a:rPr lang="en-US" smtClean="0"/>
              <a:t>3/31/15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C60657-AA49-B048-906F-3DF6E0EF6B7B}" type="slidenum">
              <a:rPr lang="en-US" smtClean="0"/>
              <a:t>‹#›</a:t>
            </a:fld>
            <a:endParaRPr lang="en-US"/>
          </a:p>
        </p:txBody>
      </p:sp>
    </p:spTree>
    <p:extLst>
      <p:ext uri="{BB962C8B-B14F-4D97-AF65-F5344CB8AC3E}">
        <p14:creationId xmlns:p14="http://schemas.microsoft.com/office/powerpoint/2010/main" val="1249525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600760-82FD-3649-AF41-E3E9AE78E616}" type="datetimeFigureOut">
              <a:rPr lang="en-US" smtClean="0"/>
              <a:t>3/31/15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C60657-AA49-B048-906F-3DF6E0EF6B7B}" type="slidenum">
              <a:rPr lang="en-US" smtClean="0"/>
              <a:t>‹#›</a:t>
            </a:fld>
            <a:endParaRPr lang="en-US"/>
          </a:p>
        </p:txBody>
      </p:sp>
    </p:spTree>
    <p:extLst>
      <p:ext uri="{BB962C8B-B14F-4D97-AF65-F5344CB8AC3E}">
        <p14:creationId xmlns:p14="http://schemas.microsoft.com/office/powerpoint/2010/main" val="523225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600760-82FD-3649-AF41-E3E9AE78E616}" type="datetimeFigureOut">
              <a:rPr lang="en-US" smtClean="0"/>
              <a:t>3/31/15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C60657-AA49-B048-906F-3DF6E0EF6B7B}" type="slidenum">
              <a:rPr lang="en-US" smtClean="0"/>
              <a:t>‹#›</a:t>
            </a:fld>
            <a:endParaRPr lang="en-US"/>
          </a:p>
        </p:txBody>
      </p:sp>
    </p:spTree>
    <p:extLst>
      <p:ext uri="{BB962C8B-B14F-4D97-AF65-F5344CB8AC3E}">
        <p14:creationId xmlns:p14="http://schemas.microsoft.com/office/powerpoint/2010/main" val="1249053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600760-82FD-3649-AF41-E3E9AE78E616}" type="datetimeFigureOut">
              <a:rPr lang="en-US" smtClean="0"/>
              <a:t>3/31/15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C60657-AA49-B048-906F-3DF6E0EF6B7B}" type="slidenum">
              <a:rPr lang="en-US" smtClean="0"/>
              <a:t>‹#›</a:t>
            </a:fld>
            <a:endParaRPr lang="en-US"/>
          </a:p>
        </p:txBody>
      </p:sp>
    </p:spTree>
    <p:extLst>
      <p:ext uri="{BB962C8B-B14F-4D97-AF65-F5344CB8AC3E}">
        <p14:creationId xmlns:p14="http://schemas.microsoft.com/office/powerpoint/2010/main" val="2914016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600760-82FD-3649-AF41-E3E9AE78E616}" type="datetimeFigureOut">
              <a:rPr lang="en-US" smtClean="0"/>
              <a:t>3/31/15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C60657-AA49-B048-906F-3DF6E0EF6B7B}" type="slidenum">
              <a:rPr lang="en-US" smtClean="0"/>
              <a:t>‹#›</a:t>
            </a:fld>
            <a:endParaRPr lang="en-US"/>
          </a:p>
        </p:txBody>
      </p:sp>
    </p:spTree>
    <p:extLst>
      <p:ext uri="{BB962C8B-B14F-4D97-AF65-F5344CB8AC3E}">
        <p14:creationId xmlns:p14="http://schemas.microsoft.com/office/powerpoint/2010/main" val="28988015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600760-82FD-3649-AF41-E3E9AE78E616}" type="datetimeFigureOut">
              <a:rPr lang="en-US" smtClean="0"/>
              <a:t>3/31/15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C60657-AA49-B048-906F-3DF6E0EF6B7B}" type="slidenum">
              <a:rPr lang="en-US" smtClean="0"/>
              <a:t>‹#›</a:t>
            </a:fld>
            <a:endParaRPr lang="en-US"/>
          </a:p>
        </p:txBody>
      </p:sp>
    </p:spTree>
    <p:extLst>
      <p:ext uri="{BB962C8B-B14F-4D97-AF65-F5344CB8AC3E}">
        <p14:creationId xmlns:p14="http://schemas.microsoft.com/office/powerpoint/2010/main" val="707698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600760-82FD-3649-AF41-E3E9AE78E616}" type="datetimeFigureOut">
              <a:rPr lang="en-US" smtClean="0"/>
              <a:t>3/31/15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C60657-AA49-B048-906F-3DF6E0EF6B7B}" type="slidenum">
              <a:rPr lang="en-US" smtClean="0"/>
              <a:t>‹#›</a:t>
            </a:fld>
            <a:endParaRPr lang="en-US"/>
          </a:p>
        </p:txBody>
      </p:sp>
    </p:spTree>
    <p:extLst>
      <p:ext uri="{BB962C8B-B14F-4D97-AF65-F5344CB8AC3E}">
        <p14:creationId xmlns:p14="http://schemas.microsoft.com/office/powerpoint/2010/main" val="164104554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600760-82FD-3649-AF41-E3E9AE78E616}" type="datetimeFigureOut">
              <a:rPr lang="en-US" smtClean="0"/>
              <a:t>3/31/15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C60657-AA49-B048-906F-3DF6E0EF6B7B}" type="slidenum">
              <a:rPr lang="en-US" smtClean="0"/>
              <a:t>‹#›</a:t>
            </a:fld>
            <a:endParaRPr lang="en-US"/>
          </a:p>
        </p:txBody>
      </p:sp>
    </p:spTree>
    <p:extLst>
      <p:ext uri="{BB962C8B-B14F-4D97-AF65-F5344CB8AC3E}">
        <p14:creationId xmlns:p14="http://schemas.microsoft.com/office/powerpoint/2010/main" val="38180414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8488" y="84138"/>
            <a:ext cx="8895512" cy="1143000"/>
          </a:xfrm>
        </p:spPr>
        <p:txBody>
          <a:bodyPr>
            <a:noAutofit/>
          </a:bodyPr>
          <a:lstStyle/>
          <a:p>
            <a:pPr algn="l"/>
            <a:r>
              <a:rPr lang="en-US" sz="3600" dirty="0" smtClean="0"/>
              <a:t>Gender Studies    </a:t>
            </a:r>
            <a:r>
              <a:rPr lang="en-US" sz="3600" dirty="0" smtClean="0"/>
              <a:t>  									GI-20</a:t>
            </a:r>
            <a:r>
              <a:rPr lang="en-US" sz="3600" dirty="0" smtClean="0"/>
              <a:t/>
            </a:r>
            <a:br>
              <a:rPr lang="en-US" sz="3600" dirty="0" smtClean="0"/>
            </a:br>
            <a:r>
              <a:rPr lang="en-US" sz="3600" dirty="0" smtClean="0"/>
              <a:t>Ms. Lindsay </a:t>
            </a:r>
            <a:endParaRPr lang="en-US" sz="3600" dirty="0"/>
          </a:p>
        </p:txBody>
      </p:sp>
      <p:sp>
        <p:nvSpPr>
          <p:cNvPr id="5" name="Content Placeholder 4"/>
          <p:cNvSpPr>
            <a:spLocks noGrp="1"/>
          </p:cNvSpPr>
          <p:nvPr>
            <p:ph idx="1"/>
          </p:nvPr>
        </p:nvSpPr>
        <p:spPr>
          <a:xfrm>
            <a:off x="248488" y="1458694"/>
            <a:ext cx="8641512" cy="5399306"/>
          </a:xfrm>
        </p:spPr>
        <p:txBody>
          <a:bodyPr>
            <a:noAutofit/>
          </a:bodyPr>
          <a:lstStyle/>
          <a:p>
            <a:pPr marL="0" lvl="1" indent="0">
              <a:buNone/>
            </a:pPr>
            <a:r>
              <a:rPr lang="en-US" sz="3800" dirty="0" smtClean="0">
                <a:solidFill>
                  <a:srgbClr val="FF0000"/>
                </a:solidFill>
              </a:rPr>
              <a:t>Aim: How do we </a:t>
            </a:r>
            <a:r>
              <a:rPr lang="en-US" sz="3800" dirty="0" smtClean="0">
                <a:solidFill>
                  <a:srgbClr val="FF0000"/>
                </a:solidFill>
              </a:rPr>
              <a:t>write our conclusion &amp; cite our sources? </a:t>
            </a:r>
            <a:endParaRPr lang="en-US" sz="3800" dirty="0">
              <a:solidFill>
                <a:srgbClr val="FF0000"/>
              </a:solidFill>
            </a:endParaRPr>
          </a:p>
          <a:p>
            <a:pPr marL="0" indent="0">
              <a:buNone/>
            </a:pPr>
            <a:endParaRPr lang="en-US" sz="1400" dirty="0"/>
          </a:p>
          <a:p>
            <a:pPr marL="0" indent="0">
              <a:spcBef>
                <a:spcPts val="0"/>
              </a:spcBef>
              <a:buNone/>
            </a:pPr>
            <a:r>
              <a:rPr lang="en-US" sz="3800" dirty="0" smtClean="0">
                <a:solidFill>
                  <a:srgbClr val="0000FF"/>
                </a:solidFill>
              </a:rPr>
              <a:t>Do Now: </a:t>
            </a:r>
            <a:r>
              <a:rPr lang="en-US" sz="3800" dirty="0" smtClean="0">
                <a:solidFill>
                  <a:srgbClr val="0000FF"/>
                </a:solidFill>
              </a:rPr>
              <a:t>Open your Google Doc</a:t>
            </a:r>
            <a:endParaRPr lang="en-US" sz="1100" dirty="0" smtClean="0">
              <a:solidFill>
                <a:srgbClr val="0000FF"/>
              </a:solidFill>
            </a:endParaRPr>
          </a:p>
          <a:p>
            <a:pPr marL="0" indent="0">
              <a:spcBef>
                <a:spcPts val="0"/>
              </a:spcBef>
              <a:buNone/>
            </a:pPr>
            <a:r>
              <a:rPr lang="en-US" sz="1100" dirty="0" smtClean="0">
                <a:solidFill>
                  <a:srgbClr val="0000FF"/>
                </a:solidFill>
              </a:rPr>
              <a:t> </a:t>
            </a:r>
            <a:endParaRPr lang="en-US" sz="1100" dirty="0" smtClean="0"/>
          </a:p>
          <a:p>
            <a:pPr marL="0" indent="0">
              <a:buNone/>
            </a:pPr>
            <a:r>
              <a:rPr lang="en-US" sz="3800" dirty="0" smtClean="0">
                <a:solidFill>
                  <a:srgbClr val="008000"/>
                </a:solidFill>
              </a:rPr>
              <a:t>HW Due Today</a:t>
            </a:r>
            <a:r>
              <a:rPr lang="en-US" sz="3800" dirty="0" smtClean="0">
                <a:solidFill>
                  <a:srgbClr val="008000"/>
                </a:solidFill>
              </a:rPr>
              <a:t>: Introduction and Body Paragraphs </a:t>
            </a:r>
            <a:endParaRPr lang="en-US" sz="3800" i="1" dirty="0" smtClean="0">
              <a:solidFill>
                <a:srgbClr val="008000"/>
              </a:solidFill>
            </a:endParaRPr>
          </a:p>
        </p:txBody>
      </p:sp>
    </p:spTree>
    <p:extLst>
      <p:ext uri="{BB962C8B-B14F-4D97-AF65-F5344CB8AC3E}">
        <p14:creationId xmlns:p14="http://schemas.microsoft.com/office/powerpoint/2010/main" val="169204630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0"/>
            <a:ext cx="8229600" cy="1143000"/>
          </a:xfrm>
        </p:spPr>
        <p:txBody>
          <a:bodyPr/>
          <a:lstStyle/>
          <a:p>
            <a:r>
              <a:rPr lang="en-US" dirty="0" smtClean="0"/>
              <a:t>In your paper, it will look like…</a:t>
            </a:r>
            <a:endParaRPr lang="en-US" dirty="0"/>
          </a:p>
        </p:txBody>
      </p:sp>
      <p:sp>
        <p:nvSpPr>
          <p:cNvPr id="3" name="Content Placeholder 2"/>
          <p:cNvSpPr>
            <a:spLocks noGrp="1"/>
          </p:cNvSpPr>
          <p:nvPr>
            <p:ph idx="1"/>
          </p:nvPr>
        </p:nvSpPr>
        <p:spPr>
          <a:xfrm>
            <a:off x="303707" y="1256322"/>
            <a:ext cx="8517603" cy="5315209"/>
          </a:xfrm>
        </p:spPr>
        <p:txBody>
          <a:bodyPr>
            <a:normAutofit fontScale="85000" lnSpcReduction="20000"/>
          </a:bodyPr>
          <a:lstStyle/>
          <a:p>
            <a:r>
              <a:rPr lang="en-US" dirty="0"/>
              <a:t>When young women are provided with microloans, they are seen as economically beneficial to their families.  As a result, these women are less likely to be forced into marriage at a young age </a:t>
            </a:r>
            <a:r>
              <a:rPr lang="en-US" dirty="0">
                <a:solidFill>
                  <a:srgbClr val="008000"/>
                </a:solidFill>
              </a:rPr>
              <a:t>(Elliot)</a:t>
            </a:r>
            <a:r>
              <a:rPr lang="en-US" dirty="0"/>
              <a:t>.</a:t>
            </a:r>
            <a:r>
              <a:rPr lang="en-US" dirty="0"/>
              <a:t> </a:t>
            </a:r>
            <a:r>
              <a:rPr lang="en-US" dirty="0" smtClean="0"/>
              <a:t> </a:t>
            </a:r>
          </a:p>
          <a:p>
            <a:pPr marL="0" indent="0">
              <a:buNone/>
            </a:pPr>
            <a:endParaRPr lang="en-US" dirty="0" smtClean="0"/>
          </a:p>
          <a:p>
            <a:r>
              <a:rPr lang="en-US" dirty="0"/>
              <a:t>According to a graph from March 2004, Norway boasted the highest percentage of female CEOs at 22%.  The same graph puts the US at 13% </a:t>
            </a:r>
            <a:r>
              <a:rPr lang="en-US" dirty="0" smtClean="0">
                <a:solidFill>
                  <a:srgbClr val="0000FF"/>
                </a:solidFill>
              </a:rPr>
              <a:t>(The Economist)</a:t>
            </a:r>
            <a:r>
              <a:rPr lang="en-US" dirty="0"/>
              <a:t>. </a:t>
            </a:r>
            <a:endParaRPr lang="en-US" dirty="0" smtClean="0"/>
          </a:p>
          <a:p>
            <a:pPr marL="0" indent="0">
              <a:buNone/>
            </a:pPr>
            <a:endParaRPr lang="en-US" dirty="0" smtClean="0"/>
          </a:p>
          <a:p>
            <a:r>
              <a:rPr lang="en-US" dirty="0"/>
              <a:t>Other outcomes of properly educating women include: decreases in family size, child mortality, chance of contracting HIV, rates of domestic violence, and an increase in levels of democratic participation </a:t>
            </a:r>
            <a:r>
              <a:rPr lang="en-US" dirty="0">
                <a:solidFill>
                  <a:srgbClr val="FF6600"/>
                </a:solidFill>
              </a:rPr>
              <a:t>(</a:t>
            </a:r>
            <a:r>
              <a:rPr lang="en-US" dirty="0" err="1">
                <a:solidFill>
                  <a:srgbClr val="FF6600"/>
                </a:solidFill>
              </a:rPr>
              <a:t>Herz</a:t>
            </a:r>
            <a:r>
              <a:rPr lang="en-US" dirty="0">
                <a:solidFill>
                  <a:srgbClr val="FF6600"/>
                </a:solidFill>
              </a:rPr>
              <a:t> and </a:t>
            </a:r>
            <a:r>
              <a:rPr lang="en-US" dirty="0" err="1" smtClean="0">
                <a:solidFill>
                  <a:srgbClr val="FF6600"/>
                </a:solidFill>
              </a:rPr>
              <a:t>Sperling</a:t>
            </a:r>
            <a:r>
              <a:rPr lang="en-US" dirty="0" smtClean="0">
                <a:solidFill>
                  <a:srgbClr val="FF6600"/>
                </a:solidFill>
              </a:rPr>
              <a:t>)</a:t>
            </a:r>
            <a:r>
              <a:rPr lang="en-US" dirty="0"/>
              <a:t>.</a:t>
            </a:r>
            <a:r>
              <a:rPr lang="en-US" dirty="0"/>
              <a:t> </a:t>
            </a:r>
            <a:endParaRPr lang="en-US" dirty="0" smtClean="0"/>
          </a:p>
        </p:txBody>
      </p:sp>
    </p:spTree>
    <p:extLst>
      <p:ext uri="{BB962C8B-B14F-4D97-AF65-F5344CB8AC3E}">
        <p14:creationId xmlns:p14="http://schemas.microsoft.com/office/powerpoint/2010/main" val="14791220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How do I write my conclusion?</a:t>
            </a:r>
            <a:endParaRPr lang="en-US" dirty="0"/>
          </a:p>
        </p:txBody>
      </p:sp>
      <p:sp>
        <p:nvSpPr>
          <p:cNvPr id="4" name="Content Placeholder 3"/>
          <p:cNvSpPr>
            <a:spLocks noGrp="1"/>
          </p:cNvSpPr>
          <p:nvPr>
            <p:ph idx="1"/>
          </p:nvPr>
        </p:nvSpPr>
        <p:spPr>
          <a:xfrm>
            <a:off x="457200" y="1834898"/>
            <a:ext cx="8229600" cy="4525963"/>
          </a:xfrm>
        </p:spPr>
        <p:txBody>
          <a:bodyPr>
            <a:normAutofit/>
          </a:bodyPr>
          <a:lstStyle/>
          <a:p>
            <a:r>
              <a:rPr lang="en-US" dirty="0"/>
              <a:t>In conclusion, </a:t>
            </a:r>
            <a:r>
              <a:rPr lang="en-US" i="1" u="sng" dirty="0" smtClean="0">
                <a:solidFill>
                  <a:srgbClr val="FF0000"/>
                </a:solidFill>
              </a:rPr>
              <a:t>REPEAT TOPIC</a:t>
            </a:r>
            <a:r>
              <a:rPr lang="en-US" i="1" dirty="0" smtClean="0">
                <a:solidFill>
                  <a:srgbClr val="FF0000"/>
                </a:solidFill>
              </a:rPr>
              <a:t> </a:t>
            </a:r>
            <a:r>
              <a:rPr lang="en-US" dirty="0"/>
              <a:t>is an issue. </a:t>
            </a:r>
            <a:endParaRPr lang="en-US" dirty="0" smtClean="0"/>
          </a:p>
          <a:p>
            <a:pPr marL="0" indent="0">
              <a:buNone/>
            </a:pPr>
            <a:endParaRPr lang="en-US" dirty="0"/>
          </a:p>
          <a:p>
            <a:r>
              <a:rPr lang="en-US" dirty="0"/>
              <a:t>Based on the above research</a:t>
            </a:r>
            <a:r>
              <a:rPr lang="en-US" dirty="0" smtClean="0"/>
              <a:t>, </a:t>
            </a:r>
            <a:r>
              <a:rPr lang="en-US" i="1" u="sng" dirty="0" smtClean="0">
                <a:solidFill>
                  <a:srgbClr val="FF0000"/>
                </a:solidFill>
              </a:rPr>
              <a:t>THIS IS WHERE YOU MAKE YOUR CONNECTIONS – LOTS OF ANALYSIS….</a:t>
            </a:r>
          </a:p>
          <a:p>
            <a:pPr marL="0" indent="0">
              <a:buNone/>
            </a:pPr>
            <a:endParaRPr lang="en-US" i="1" dirty="0">
              <a:solidFill>
                <a:srgbClr val="FF0000"/>
              </a:solidFill>
            </a:endParaRPr>
          </a:p>
          <a:p>
            <a:r>
              <a:rPr lang="en-US" dirty="0"/>
              <a:t>It can be concluded </a:t>
            </a:r>
            <a:r>
              <a:rPr lang="en-US" i="1" u="sng" dirty="0" smtClean="0">
                <a:solidFill>
                  <a:srgbClr val="FF0000"/>
                </a:solidFill>
              </a:rPr>
              <a:t>THESIS (answer your research question in one sentence).</a:t>
            </a:r>
            <a:endParaRPr lang="en-US" i="1" u="sng" dirty="0">
              <a:solidFill>
                <a:srgbClr val="FF0000"/>
              </a:solidFill>
            </a:endParaRPr>
          </a:p>
        </p:txBody>
      </p:sp>
    </p:spTree>
    <p:extLst>
      <p:ext uri="{BB962C8B-B14F-4D97-AF65-F5344CB8AC3E}">
        <p14:creationId xmlns:p14="http://schemas.microsoft.com/office/powerpoint/2010/main" val="5076898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329"/>
            <a:ext cx="3270115" cy="1143000"/>
          </a:xfrm>
        </p:spPr>
        <p:txBody>
          <a:bodyPr>
            <a:normAutofit fontScale="90000"/>
          </a:bodyPr>
          <a:lstStyle/>
          <a:p>
            <a:r>
              <a:rPr lang="en-US" dirty="0" smtClean="0"/>
              <a:t>Example of Conclusion</a:t>
            </a:r>
            <a:endParaRPr lang="en-US" dirty="0"/>
          </a:p>
        </p:txBody>
      </p:sp>
      <p:pic>
        <p:nvPicPr>
          <p:cNvPr id="4" name="Content Placeholder 3"/>
          <p:cNvPicPr>
            <a:picLocks noGrp="1" noChangeAspect="1"/>
          </p:cNvPicPr>
          <p:nvPr>
            <p:ph idx="1"/>
          </p:nvPr>
        </p:nvPicPr>
        <p:blipFill>
          <a:blip r:embed="rId3"/>
          <a:srcRect l="-63845" r="-63845"/>
          <a:stretch>
            <a:fillRect/>
          </a:stretch>
        </p:blipFill>
        <p:spPr>
          <a:xfrm>
            <a:off x="-407836" y="12330"/>
            <a:ext cx="12447544" cy="6845670"/>
          </a:xfrm>
        </p:spPr>
      </p:pic>
    </p:spTree>
    <p:extLst>
      <p:ext uri="{BB962C8B-B14F-4D97-AF65-F5344CB8AC3E}">
        <p14:creationId xmlns:p14="http://schemas.microsoft.com/office/powerpoint/2010/main" val="65046365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329"/>
            <a:ext cx="3270115" cy="834338"/>
          </a:xfrm>
        </p:spPr>
        <p:txBody>
          <a:bodyPr>
            <a:normAutofit fontScale="90000"/>
          </a:bodyPr>
          <a:lstStyle/>
          <a:p>
            <a:r>
              <a:rPr lang="en-US" sz="2800" dirty="0" smtClean="0"/>
              <a:t>2</a:t>
            </a:r>
            <a:r>
              <a:rPr lang="en-US" sz="2800" baseline="30000" dirty="0" smtClean="0"/>
              <a:t>nd</a:t>
            </a:r>
            <a:r>
              <a:rPr lang="en-US" sz="2800" dirty="0" smtClean="0"/>
              <a:t> Example of Conclusion</a:t>
            </a:r>
            <a:endParaRPr lang="en-US" sz="2800" dirty="0"/>
          </a:p>
        </p:txBody>
      </p:sp>
      <p:pic>
        <p:nvPicPr>
          <p:cNvPr id="9" name="Picture 8"/>
          <p:cNvPicPr>
            <a:picLocks noChangeAspect="1"/>
          </p:cNvPicPr>
          <p:nvPr/>
        </p:nvPicPr>
        <p:blipFill>
          <a:blip r:embed="rId3"/>
          <a:stretch>
            <a:fillRect/>
          </a:stretch>
        </p:blipFill>
        <p:spPr>
          <a:xfrm>
            <a:off x="302" y="846667"/>
            <a:ext cx="4811210" cy="6011333"/>
          </a:xfrm>
          <a:prstGeom prst="rect">
            <a:avLst/>
          </a:prstGeom>
        </p:spPr>
      </p:pic>
      <p:pic>
        <p:nvPicPr>
          <p:cNvPr id="10" name="Picture 9"/>
          <p:cNvPicPr>
            <a:picLocks noChangeAspect="1"/>
          </p:cNvPicPr>
          <p:nvPr/>
        </p:nvPicPr>
        <p:blipFill>
          <a:blip r:embed="rId4"/>
          <a:stretch>
            <a:fillRect/>
          </a:stretch>
        </p:blipFill>
        <p:spPr>
          <a:xfrm>
            <a:off x="4684512" y="2779889"/>
            <a:ext cx="4459488" cy="4183237"/>
          </a:xfrm>
          <a:prstGeom prst="rect">
            <a:avLst/>
          </a:prstGeom>
        </p:spPr>
      </p:pic>
    </p:spTree>
    <p:extLst>
      <p:ext uri="{BB962C8B-B14F-4D97-AF65-F5344CB8AC3E}">
        <p14:creationId xmlns:p14="http://schemas.microsoft.com/office/powerpoint/2010/main" val="92361830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Now, the citations! </a:t>
            </a:r>
            <a:br>
              <a:rPr lang="en-US" dirty="0" smtClean="0"/>
            </a:br>
            <a:r>
              <a:rPr lang="en-US" dirty="0" smtClean="0"/>
              <a:t>First, let’s make a </a:t>
            </a:r>
            <a:r>
              <a:rPr lang="en-US" b="1" dirty="0" smtClean="0"/>
              <a:t>Works Cited </a:t>
            </a:r>
            <a:r>
              <a:rPr lang="en-US" dirty="0" smtClean="0"/>
              <a:t>page. </a:t>
            </a:r>
            <a:endParaRPr lang="en-US" dirty="0"/>
          </a:p>
        </p:txBody>
      </p:sp>
      <p:sp>
        <p:nvSpPr>
          <p:cNvPr id="3" name="Content Placeholder 2"/>
          <p:cNvSpPr>
            <a:spLocks noGrp="1"/>
          </p:cNvSpPr>
          <p:nvPr>
            <p:ph idx="1"/>
          </p:nvPr>
        </p:nvSpPr>
        <p:spPr>
          <a:xfrm>
            <a:off x="457200" y="2015638"/>
            <a:ext cx="8229600" cy="4110525"/>
          </a:xfrm>
        </p:spPr>
        <p:txBody>
          <a:bodyPr/>
          <a:lstStyle/>
          <a:p>
            <a:r>
              <a:rPr lang="en-US" dirty="0">
                <a:solidFill>
                  <a:srgbClr val="0000FF"/>
                </a:solidFill>
              </a:rPr>
              <a:t>Take out your note cards OR go to your Google Doc (if you just pasted the links there)</a:t>
            </a:r>
            <a:endParaRPr lang="en-US" sz="1000" dirty="0">
              <a:solidFill>
                <a:srgbClr val="0000FF"/>
              </a:solidFill>
            </a:endParaRPr>
          </a:p>
          <a:p>
            <a:pPr marL="0" indent="0">
              <a:buNone/>
            </a:pPr>
            <a:endParaRPr lang="en-US" dirty="0"/>
          </a:p>
        </p:txBody>
      </p:sp>
      <p:pic>
        <p:nvPicPr>
          <p:cNvPr id="4" name="Picture 3"/>
          <p:cNvPicPr>
            <a:picLocks noChangeAspect="1"/>
          </p:cNvPicPr>
          <p:nvPr/>
        </p:nvPicPr>
        <p:blipFill>
          <a:blip r:embed="rId2"/>
          <a:stretch>
            <a:fillRect/>
          </a:stretch>
        </p:blipFill>
        <p:spPr>
          <a:xfrm>
            <a:off x="689215" y="3520463"/>
            <a:ext cx="7888785" cy="2923365"/>
          </a:xfrm>
          <a:prstGeom prst="rect">
            <a:avLst/>
          </a:prstGeom>
        </p:spPr>
      </p:pic>
    </p:spTree>
    <p:extLst>
      <p:ext uri="{BB962C8B-B14F-4D97-AF65-F5344CB8AC3E}">
        <p14:creationId xmlns:p14="http://schemas.microsoft.com/office/powerpoint/2010/main" val="310241446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36685"/>
            <a:ext cx="8229600" cy="2128593"/>
          </a:xfrm>
        </p:spPr>
        <p:txBody>
          <a:bodyPr>
            <a:normAutofit fontScale="90000"/>
          </a:bodyPr>
          <a:lstStyle/>
          <a:p>
            <a:pPr marL="0" marR="0" indent="-457200" algn="l">
              <a:spcBef>
                <a:spcPts val="0"/>
              </a:spcBef>
              <a:spcAft>
                <a:spcPts val="0"/>
              </a:spcAft>
            </a:pPr>
            <a:r>
              <a:rPr lang="en-US" sz="3100" dirty="0" smtClean="0">
                <a:effectLst/>
                <a:latin typeface="Cambria"/>
                <a:ea typeface="ＭＳ 明朝"/>
                <a:cs typeface="Times New Roman"/>
              </a:rPr>
              <a:t>Bernstein, Mark. "10 Tips on Writing the Living 	Web." </a:t>
            </a:r>
            <a:r>
              <a:rPr lang="en-US" sz="3100" i="1" dirty="0" smtClean="0">
                <a:effectLst/>
                <a:latin typeface="Cambria"/>
                <a:ea typeface="ＭＳ 明朝"/>
                <a:cs typeface="Times New Roman"/>
              </a:rPr>
              <a:t>A List Apart: For People Who Make </a:t>
            </a:r>
            <a:r>
              <a:rPr lang="en-US" sz="3100" dirty="0" smtClean="0">
                <a:effectLst/>
                <a:latin typeface="Cambria"/>
                <a:ea typeface="ＭＳ 明朝"/>
                <a:cs typeface="Times New Roman"/>
              </a:rPr>
              <a:t/>
            </a:r>
            <a:br>
              <a:rPr lang="en-US" sz="3100" dirty="0" smtClean="0">
                <a:effectLst/>
                <a:latin typeface="Cambria"/>
                <a:ea typeface="ＭＳ 明朝"/>
                <a:cs typeface="Times New Roman"/>
              </a:rPr>
            </a:br>
            <a:r>
              <a:rPr lang="en-US" sz="3100" dirty="0" smtClean="0">
                <a:effectLst/>
                <a:latin typeface="Cambria"/>
                <a:ea typeface="ＭＳ 明朝"/>
                <a:cs typeface="Times New Roman"/>
              </a:rPr>
              <a:t>	</a:t>
            </a:r>
            <a:r>
              <a:rPr lang="en-US" sz="3100" i="1" dirty="0" smtClean="0">
                <a:effectLst/>
                <a:latin typeface="Cambria"/>
                <a:ea typeface="ＭＳ 明朝"/>
                <a:cs typeface="Times New Roman"/>
              </a:rPr>
              <a:t>Websites</a:t>
            </a:r>
            <a:r>
              <a:rPr lang="en-US" sz="3100" dirty="0" smtClean="0">
                <a:effectLst/>
                <a:latin typeface="Cambria"/>
                <a:ea typeface="ＭＳ 明朝"/>
                <a:cs typeface="Times New Roman"/>
              </a:rPr>
              <a:t>. A List Apart Mag., 16 Aug. 2002. Web. 4 	May 2009.</a:t>
            </a:r>
            <a:r>
              <a:rPr lang="en-US" dirty="0" smtClean="0">
                <a:effectLst/>
                <a:latin typeface="Cambria"/>
                <a:ea typeface="ＭＳ 明朝"/>
                <a:cs typeface="Times New Roman"/>
              </a:rPr>
              <a:t/>
            </a:r>
            <a:br>
              <a:rPr lang="en-US" dirty="0" smtClean="0">
                <a:effectLst/>
                <a:latin typeface="Cambria"/>
                <a:ea typeface="ＭＳ 明朝"/>
                <a:cs typeface="Times New Roman"/>
              </a:rPr>
            </a:br>
            <a:endParaRPr lang="en-US" dirty="0"/>
          </a:p>
        </p:txBody>
      </p:sp>
      <p:pic>
        <p:nvPicPr>
          <p:cNvPr id="4" name="Content Placeholder 3"/>
          <p:cNvPicPr>
            <a:picLocks noGrp="1" noChangeAspect="1"/>
          </p:cNvPicPr>
          <p:nvPr>
            <p:ph idx="1"/>
          </p:nvPr>
        </p:nvPicPr>
        <p:blipFill>
          <a:blip r:embed="rId2"/>
          <a:srcRect t="-23589" b="-23589"/>
          <a:stretch>
            <a:fillRect/>
          </a:stretch>
        </p:blipFill>
        <p:spPr>
          <a:xfrm>
            <a:off x="457200" y="-189278"/>
            <a:ext cx="8229600" cy="4525963"/>
          </a:xfrm>
        </p:spPr>
      </p:pic>
    </p:spTree>
    <p:extLst>
      <p:ext uri="{BB962C8B-B14F-4D97-AF65-F5344CB8AC3E}">
        <p14:creationId xmlns:p14="http://schemas.microsoft.com/office/powerpoint/2010/main" val="10719636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2086707"/>
            <a:ext cx="9144000" cy="2985189"/>
          </a:xfrm>
          <a:prstGeom prst="rect">
            <a:avLst/>
          </a:prstGeom>
        </p:spPr>
      </p:pic>
      <p:sp>
        <p:nvSpPr>
          <p:cNvPr id="5" name="Title 4"/>
          <p:cNvSpPr>
            <a:spLocks noGrp="1"/>
          </p:cNvSpPr>
          <p:nvPr>
            <p:ph type="title"/>
          </p:nvPr>
        </p:nvSpPr>
        <p:spPr/>
        <p:txBody>
          <a:bodyPr/>
          <a:lstStyle/>
          <a:p>
            <a:r>
              <a:rPr lang="en-US" dirty="0" err="1"/>
              <a:t>e</a:t>
            </a:r>
            <a:r>
              <a:rPr lang="en-US" dirty="0" err="1" smtClean="0"/>
              <a:t>asybib.com</a:t>
            </a:r>
            <a:endParaRPr lang="en-US" dirty="0"/>
          </a:p>
        </p:txBody>
      </p:sp>
    </p:spTree>
    <p:extLst>
      <p:ext uri="{BB962C8B-B14F-4D97-AF65-F5344CB8AC3E}">
        <p14:creationId xmlns:p14="http://schemas.microsoft.com/office/powerpoint/2010/main" val="156173765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854200" y="0"/>
            <a:ext cx="5414720" cy="6858000"/>
          </a:xfrm>
          <a:prstGeom prst="rect">
            <a:avLst/>
          </a:prstGeom>
        </p:spPr>
      </p:pic>
      <p:sp>
        <p:nvSpPr>
          <p:cNvPr id="2" name="Left Arrow 1"/>
          <p:cNvSpPr/>
          <p:nvPr/>
        </p:nvSpPr>
        <p:spPr>
          <a:xfrm>
            <a:off x="6626337" y="3824189"/>
            <a:ext cx="1877462" cy="1132071"/>
          </a:xfrm>
          <a:prstGeom prst="leftArrow">
            <a:avLst>
              <a:gd name="adj1" fmla="val 20732"/>
              <a:gd name="adj2" fmla="val 50000"/>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5" name="Left Arrow 4"/>
          <p:cNvSpPr/>
          <p:nvPr/>
        </p:nvSpPr>
        <p:spPr>
          <a:xfrm>
            <a:off x="6902981" y="2099008"/>
            <a:ext cx="1877462" cy="1132071"/>
          </a:xfrm>
          <a:prstGeom prst="leftArrow">
            <a:avLst>
              <a:gd name="adj1" fmla="val 20732"/>
              <a:gd name="adj2" fmla="val 50000"/>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6" name="Left Arrow 5"/>
          <p:cNvSpPr/>
          <p:nvPr/>
        </p:nvSpPr>
        <p:spPr>
          <a:xfrm>
            <a:off x="6778737" y="5329551"/>
            <a:ext cx="1877462" cy="1132071"/>
          </a:xfrm>
          <a:prstGeom prst="leftArrow">
            <a:avLst>
              <a:gd name="adj1" fmla="val 20732"/>
              <a:gd name="adj2" fmla="val 50000"/>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3" name="TextBox 2"/>
          <p:cNvSpPr txBox="1"/>
          <p:nvPr/>
        </p:nvSpPr>
        <p:spPr>
          <a:xfrm>
            <a:off x="1" y="2005564"/>
            <a:ext cx="2029316" cy="3323987"/>
          </a:xfrm>
          <a:prstGeom prst="rect">
            <a:avLst/>
          </a:prstGeom>
          <a:noFill/>
        </p:spPr>
        <p:txBody>
          <a:bodyPr wrap="square" rtlCol="0">
            <a:spAutoFit/>
          </a:bodyPr>
          <a:lstStyle/>
          <a:p>
            <a:r>
              <a:rPr lang="en-US" sz="3000" dirty="0" smtClean="0">
                <a:solidFill>
                  <a:srgbClr val="0000FF"/>
                </a:solidFill>
              </a:rPr>
              <a:t>*Make sure you fill in all the boxes if they are not already filled in!</a:t>
            </a:r>
            <a:endParaRPr lang="en-US" sz="3000" dirty="0">
              <a:solidFill>
                <a:srgbClr val="0000FF"/>
              </a:solidFill>
            </a:endParaRPr>
          </a:p>
        </p:txBody>
      </p:sp>
    </p:spTree>
    <p:extLst>
      <p:ext uri="{BB962C8B-B14F-4D97-AF65-F5344CB8AC3E}">
        <p14:creationId xmlns:p14="http://schemas.microsoft.com/office/powerpoint/2010/main" val="214268538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In-Text </a:t>
            </a:r>
            <a:r>
              <a:rPr lang="en-US" dirty="0" smtClean="0"/>
              <a:t>Citations – Replacing the #s</a:t>
            </a:r>
            <a:endParaRPr lang="en-US" dirty="0"/>
          </a:p>
        </p:txBody>
      </p:sp>
      <p:sp>
        <p:nvSpPr>
          <p:cNvPr id="3" name="Content Placeholder 2"/>
          <p:cNvSpPr>
            <a:spLocks noGrp="1"/>
          </p:cNvSpPr>
          <p:nvPr>
            <p:ph idx="1"/>
          </p:nvPr>
        </p:nvSpPr>
        <p:spPr>
          <a:xfrm>
            <a:off x="457200" y="1765868"/>
            <a:ext cx="8229600" cy="4525963"/>
          </a:xfrm>
        </p:spPr>
        <p:txBody>
          <a:bodyPr>
            <a:normAutofit fontScale="92500" lnSpcReduction="20000"/>
          </a:bodyPr>
          <a:lstStyle/>
          <a:p>
            <a:r>
              <a:rPr lang="en-US" dirty="0" smtClean="0"/>
              <a:t>Take the FIRST term from each source (</a:t>
            </a:r>
            <a:r>
              <a:rPr lang="en-US" dirty="0" smtClean="0">
                <a:solidFill>
                  <a:srgbClr val="008000"/>
                </a:solidFill>
              </a:rPr>
              <a:t>last name, </a:t>
            </a:r>
            <a:r>
              <a:rPr lang="en-US" dirty="0" smtClean="0">
                <a:solidFill>
                  <a:srgbClr val="0000FF"/>
                </a:solidFill>
              </a:rPr>
              <a:t>company name if no author</a:t>
            </a:r>
            <a:r>
              <a:rPr lang="en-US" dirty="0" smtClean="0"/>
              <a:t>, </a:t>
            </a:r>
            <a:r>
              <a:rPr lang="en-US" dirty="0" smtClean="0">
                <a:solidFill>
                  <a:srgbClr val="FF6600"/>
                </a:solidFill>
              </a:rPr>
              <a:t>2 last names if 2 authors</a:t>
            </a:r>
          </a:p>
          <a:p>
            <a:pPr lvl="1"/>
            <a:r>
              <a:rPr lang="en-US" dirty="0" smtClean="0">
                <a:solidFill>
                  <a:srgbClr val="0000FF"/>
                </a:solidFill>
              </a:rPr>
              <a:t>The </a:t>
            </a:r>
            <a:r>
              <a:rPr lang="en-US" dirty="0">
                <a:solidFill>
                  <a:srgbClr val="0000FF"/>
                </a:solidFill>
              </a:rPr>
              <a:t>Economist. </a:t>
            </a:r>
            <a:r>
              <a:rPr lang="en-US" dirty="0"/>
              <a:t>“The Conundrum of the Glass Ceiling.” </a:t>
            </a:r>
            <a:r>
              <a:rPr lang="en-US" u="sng" dirty="0"/>
              <a:t>Crisis in American Institutions.</a:t>
            </a:r>
            <a:r>
              <a:rPr lang="en-US" dirty="0"/>
              <a:t> Boston: Ed. 13. 2007. 158-164. </a:t>
            </a:r>
          </a:p>
          <a:p>
            <a:pPr lvl="1"/>
            <a:r>
              <a:rPr lang="en-US" dirty="0">
                <a:solidFill>
                  <a:srgbClr val="008000"/>
                </a:solidFill>
              </a:rPr>
              <a:t>Elliott</a:t>
            </a:r>
            <a:r>
              <a:rPr lang="en-US" dirty="0"/>
              <a:t>, Michael. "THE NEW GLOBAL OPPORTUNITY." Fortune 162.1 (2010): 96-102. Academic Search Complete. EBSCO. Web. 13 Nov. 2010.</a:t>
            </a:r>
          </a:p>
          <a:p>
            <a:pPr lvl="1"/>
            <a:r>
              <a:rPr lang="en-US" dirty="0" err="1">
                <a:solidFill>
                  <a:srgbClr val="FF6600"/>
                </a:solidFill>
              </a:rPr>
              <a:t>Herz</a:t>
            </a:r>
            <a:r>
              <a:rPr lang="en-US" dirty="0"/>
              <a:t>, Barbara &amp; Gene B. </a:t>
            </a:r>
            <a:r>
              <a:rPr lang="en-US" dirty="0" err="1">
                <a:solidFill>
                  <a:srgbClr val="FF6600"/>
                </a:solidFill>
              </a:rPr>
              <a:t>Sperling</a:t>
            </a:r>
            <a:r>
              <a:rPr lang="en-US" dirty="0"/>
              <a:t>. </a:t>
            </a:r>
            <a:r>
              <a:rPr lang="en-US" u="sng" dirty="0"/>
              <a:t>What Works in Girls' Education: Evidence and Policies from the Developing World</a:t>
            </a:r>
            <a:r>
              <a:rPr lang="en-US" dirty="0"/>
              <a:t>. New York: 2004. </a:t>
            </a:r>
          </a:p>
        </p:txBody>
      </p:sp>
    </p:spTree>
    <p:extLst>
      <p:ext uri="{BB962C8B-B14F-4D97-AF65-F5344CB8AC3E}">
        <p14:creationId xmlns:p14="http://schemas.microsoft.com/office/powerpoint/2010/main" val="36243366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188</TotalTime>
  <Words>580</Words>
  <Application>Microsoft Macintosh PowerPoint</Application>
  <PresentationFormat>On-screen Show (4:3)</PresentationFormat>
  <Paragraphs>43</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Gender Studies               GI-20 Ms. Lindsay </vt:lpstr>
      <vt:lpstr>How do I write my conclusion?</vt:lpstr>
      <vt:lpstr>Example of Conclusion</vt:lpstr>
      <vt:lpstr>2nd Example of Conclusion</vt:lpstr>
      <vt:lpstr>Now, the citations!  First, let’s make a Works Cited page. </vt:lpstr>
      <vt:lpstr>Bernstein, Mark. "10 Tips on Writing the Living  Web." A List Apart: For People Who Make   Websites. A List Apart Mag., 16 Aug. 2002. Web. 4  May 2009. </vt:lpstr>
      <vt:lpstr>easybib.com</vt:lpstr>
      <vt:lpstr>PowerPoint Presentation</vt:lpstr>
      <vt:lpstr>In-Text Citations – Replacing the #s</vt:lpstr>
      <vt:lpstr>In your paper, it will look like…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Gender Studies                              GI-9 Ms. Lindsay </dc:title>
  <dc:creator>Lindsay Lyons</dc:creator>
  <cp:lastModifiedBy>Lindsay Lyons</cp:lastModifiedBy>
  <cp:revision>15</cp:revision>
  <dcterms:created xsi:type="dcterms:W3CDTF">2015-01-26T15:17:32Z</dcterms:created>
  <dcterms:modified xsi:type="dcterms:W3CDTF">2015-03-31T13:31:42Z</dcterms:modified>
</cp:coreProperties>
</file>