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6"/>
  </p:notes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96" y="-2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625F6D-2420-2F45-8676-3FD55F36BF65}" type="datetimeFigureOut">
              <a:rPr lang="en-US" smtClean="0"/>
              <a:t>11/5/13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E7F24F-955E-3246-8EEE-569BDFFB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089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Vs. “Violence against</a:t>
            </a:r>
            <a:r>
              <a:rPr lang="en-US" baseline="0" dirty="0" smtClean="0"/>
              <a:t> women”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7F24F-955E-3246-8EEE-569BDFFB7F6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970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2502945"/>
            <a:ext cx="1466879" cy="1676400"/>
            <a:chOff x="1230573" y="1890215"/>
            <a:chExt cx="1444388" cy="1650696"/>
          </a:xfrm>
        </p:grpSpPr>
        <p:sp>
          <p:nvSpPr>
            <p:cNvPr id="9" name="Oval 8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Oval 11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41A1C-C590-8745-9DAE-5DEFFD9A5191}" type="datetimeFigureOut">
              <a:rPr lang="en-US" smtClean="0"/>
              <a:t>11/5/13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2E65F6C4-32EC-B248-B2EA-C75E9CFEE747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ound Same Side Corner Rectangle 12"/>
          <p:cNvSpPr/>
          <p:nvPr/>
        </p:nvSpPr>
        <p:spPr>
          <a:xfrm rot="5400000" flipH="1">
            <a:off x="4572000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1248" y="1680881"/>
            <a:ext cx="3273552" cy="1640541"/>
          </a:xfrm>
        </p:spPr>
        <p:txBody>
          <a:bodyPr vert="horz" lIns="91440" tIns="0" rIns="91440" bIns="0" rtlCol="0" anchor="b" anchorCtr="0">
            <a:noAutofit/>
          </a:bodyPr>
          <a:lstStyle>
            <a:lvl1pPr algn="ct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1248" y="3384176"/>
            <a:ext cx="3273552" cy="530352"/>
          </a:xfrm>
        </p:spPr>
        <p:txBody>
          <a:bodyPr vert="horz" lIns="91440" tIns="0" rIns="91440" bIns="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429001" y="450850"/>
            <a:ext cx="4922184" cy="461168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6758" y="5069541"/>
            <a:ext cx="4924425" cy="662519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6759" y="5732060"/>
            <a:ext cx="4924425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41A1C-C590-8745-9DAE-5DEFFD9A5191}" type="datetimeFigureOut">
              <a:rPr lang="en-US" smtClean="0"/>
              <a:t>11/5/13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F6C4-32EC-B248-B2EA-C75E9CFEE7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1609725"/>
            <a:ext cx="5343525" cy="228123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3904812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4586704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41A1C-C590-8745-9DAE-5DEFFD9A5191}" type="datetimeFigureOut">
              <a:rPr lang="en-US" smtClean="0"/>
              <a:t>11/5/13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F6C4-32EC-B248-B2EA-C75E9CFEE7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443552"/>
            <a:ext cx="5343525" cy="2281238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41A1C-C590-8745-9DAE-5DEFFD9A5191}" type="datetimeFigureOut">
              <a:rPr lang="en-US" smtClean="0"/>
              <a:t>11/5/13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F6C4-32EC-B248-B2EA-C75E9CFEE747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2015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41A1C-C590-8745-9DAE-5DEFFD9A5191}" type="datetimeFigureOut">
              <a:rPr lang="en-US" smtClean="0"/>
              <a:t>11/5/13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F6C4-32EC-B248-B2EA-C75E9CFEE747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3362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16"/>
          </p:nvPr>
        </p:nvSpPr>
        <p:spPr>
          <a:xfrm flipH="1">
            <a:off x="3021106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5723362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, 2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41A1C-C590-8745-9DAE-5DEFFD9A5191}" type="datetimeFigureOut">
              <a:rPr lang="en-US" smtClean="0"/>
              <a:t>11/5/13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F6C4-32EC-B248-B2EA-C75E9CFEE74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3442648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5"/>
          </p:nvPr>
        </p:nvSpPr>
        <p:spPr>
          <a:xfrm>
            <a:off x="5840505" y="4108759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6"/>
          </p:nvPr>
        </p:nvSpPr>
        <p:spPr>
          <a:xfrm>
            <a:off x="5840505" y="34426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, 3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41A1C-C590-8745-9DAE-5DEFFD9A5191}" type="datetimeFigureOut">
              <a:rPr lang="en-US" smtClean="0"/>
              <a:t>11/5/13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F6C4-32EC-B248-B2EA-C75E9CFEE74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4462815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8"/>
          </p:nvPr>
        </p:nvSpPr>
        <p:spPr>
          <a:xfrm>
            <a:off x="3021107" y="2452048"/>
            <a:ext cx="2743200" cy="1956816"/>
          </a:xfrm>
          <a:prstGeom prst="rect">
            <a:avLst/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9"/>
          </p:nvPr>
        </p:nvSpPr>
        <p:spPr>
          <a:xfrm>
            <a:off x="5840505" y="3133941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40505" y="24520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1"/>
          </p:nvPr>
        </p:nvSpPr>
        <p:spPr>
          <a:xfrm>
            <a:off x="5840505" y="5135813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2"/>
          </p:nvPr>
        </p:nvSpPr>
        <p:spPr>
          <a:xfrm>
            <a:off x="5840505" y="4462815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0206" y="685800"/>
            <a:ext cx="4924424" cy="88696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40206" y="2020888"/>
            <a:ext cx="4924425" cy="410686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41A1C-C590-8745-9DAE-5DEFFD9A5191}" type="datetimeFigureOut">
              <a:rPr lang="en-US" smtClean="0"/>
              <a:t>11/5/13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F6C4-32EC-B248-B2EA-C75E9CFEE7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24800" y="750580"/>
            <a:ext cx="914400" cy="538193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7100" y="749300"/>
            <a:ext cx="3924300" cy="53768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41A1C-C590-8745-9DAE-5DEFFD9A5191}" type="datetimeFigureOut">
              <a:rPr lang="en-US" smtClean="0"/>
              <a:t>11/5/13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F6C4-32EC-B248-B2EA-C75E9CFEE7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41A1C-C590-8745-9DAE-5DEFFD9A5191}" type="datetimeFigureOut">
              <a:rPr lang="en-US" smtClean="0"/>
              <a:t>11/5/13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F6C4-32EC-B248-B2EA-C75E9CFEE7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41A1C-C590-8745-9DAE-5DEFFD9A5191}" type="datetimeFigureOut">
              <a:rPr lang="en-US" smtClean="0"/>
              <a:t>11/5/13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2E65F6C4-32EC-B248-B2EA-C75E9CFEE74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 rot="5400000">
            <a:off x="4585448" y="1603786"/>
            <a:ext cx="3474720" cy="3474720"/>
          </a:xfrm>
          <a:prstGeom prst="round2SameRect">
            <a:avLst>
              <a:gd name="adj1" fmla="val 3096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  <a:ln>
            <a:noFill/>
          </a:ln>
        </p:spPr>
        <p:txBody>
          <a:bodyPr vert="vert270"/>
          <a:lstStyle>
            <a:lvl1pPr marL="0" indent="0"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1842448"/>
            <a:ext cx="1466879" cy="1676400"/>
            <a:chOff x="1230573" y="1890215"/>
            <a:chExt cx="1444388" cy="1650696"/>
          </a:xfrm>
        </p:grpSpPr>
        <p:sp>
          <p:nvSpPr>
            <p:cNvPr id="27" name="Oval 26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8" name="Oval 27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9" name="Oval 28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30" name="Oval 29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6447" y="3114115"/>
            <a:ext cx="3276600" cy="1162050"/>
          </a:xfrm>
        </p:spPr>
        <p:txBody>
          <a:bodyPr tIns="0" bIns="0" anchor="b" anchorCtr="0">
            <a:noAutofit/>
          </a:bodyPr>
          <a:lstStyle>
            <a:lvl1pPr algn="ctr">
              <a:lnSpc>
                <a:spcPts val="4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6447" y="4343400"/>
            <a:ext cx="3276600" cy="533400"/>
          </a:xfrm>
        </p:spPr>
        <p:txBody>
          <a:bodyPr tIns="0" bIns="0">
            <a:normAutofit/>
          </a:bodyPr>
          <a:lstStyle>
            <a:lvl1pPr marL="0" indent="0" algn="ctr">
              <a:spcBef>
                <a:spcPct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6"/>
          <p:cNvGrpSpPr/>
          <p:nvPr/>
        </p:nvGrpSpPr>
        <p:grpSpPr>
          <a:xfrm>
            <a:off x="222912" y="1254456"/>
            <a:ext cx="7892388" cy="3918778"/>
            <a:chOff x="222912" y="1254456"/>
            <a:chExt cx="7892388" cy="3918778"/>
          </a:xfrm>
        </p:grpSpPr>
        <p:sp>
          <p:nvSpPr>
            <p:cNvPr id="7" name="Rounded Rectangle 6"/>
            <p:cNvSpPr/>
            <p:nvPr/>
          </p:nvSpPr>
          <p:spPr>
            <a:xfrm>
              <a:off x="1028700" y="1600200"/>
              <a:ext cx="7086600" cy="3474720"/>
            </a:xfrm>
            <a:prstGeom prst="roundRect">
              <a:avLst>
                <a:gd name="adj" fmla="val 312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9"/>
            <p:cNvGrpSpPr/>
            <p:nvPr/>
          </p:nvGrpSpPr>
          <p:grpSpPr>
            <a:xfrm>
              <a:off x="222912" y="1254456"/>
              <a:ext cx="3429000" cy="3918778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4182" y="2021541"/>
            <a:ext cx="4200618" cy="1362075"/>
          </a:xfrm>
        </p:spPr>
        <p:txBody>
          <a:bodyPr vert="horz" lIns="91440" tIns="0" rIns="91440" bIns="0" rtlCol="0" anchor="b" anchorCtr="0">
            <a:noAutofit/>
          </a:bodyPr>
          <a:lstStyle>
            <a:lvl1pPr algn="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21424" y="3388659"/>
            <a:ext cx="4603376" cy="1083328"/>
          </a:xfrm>
        </p:spPr>
        <p:txBody>
          <a:bodyPr vert="horz" lIns="91440" tIns="0" rIns="91440" bIns="0" rtlCol="0">
            <a:normAutofit/>
          </a:bodyPr>
          <a:lstStyle>
            <a:lvl1pPr marL="0" indent="0" algn="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7441A1C-C590-8745-9DAE-5DEFFD9A5191}" type="datetimeFigureOut">
              <a:rPr lang="en-US" smtClean="0"/>
              <a:t>11/5/13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2E65F6C4-32EC-B248-B2EA-C75E9CFEE7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5" name="Rounded Rectangle 14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070" y="224118"/>
            <a:ext cx="4800600" cy="886968"/>
          </a:xfrm>
        </p:spPr>
        <p:txBody>
          <a:bodyPr lIns="4572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2474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7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41A1C-C590-8745-9DAE-5DEFFD9A5191}" type="datetimeFigureOut">
              <a:rPr lang="en-US" smtClean="0"/>
              <a:t>11/5/13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21040" y="363071"/>
            <a:ext cx="609600" cy="365125"/>
          </a:xfrm>
        </p:spPr>
        <p:txBody>
          <a:bodyPr/>
          <a:lstStyle/>
          <a:p>
            <a:fld id="{2E65F6C4-32EC-B248-B2EA-C75E9CFEE7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1212" y="1548761"/>
            <a:ext cx="3657600" cy="274320"/>
          </a:xfrm>
          <a:prstGeom prst="roundRect">
            <a:avLst>
              <a:gd name="adj" fmla="val 3116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8352" y="2021456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81533" y="1548761"/>
            <a:ext cx="3657600" cy="274320"/>
          </a:xfrm>
          <a:prstGeom prst="roundRect">
            <a:avLst>
              <a:gd name="adj" fmla="val 3405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673" y="2019869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41A1C-C590-8745-9DAE-5DEFFD9A5191}" type="datetimeFigureOut">
              <a:rPr lang="en-US" smtClean="0"/>
              <a:t>11/5/13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21729" y="365760"/>
            <a:ext cx="609600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8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2E65F6C4-32EC-B248-B2EA-C75E9CFEE747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15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7" name="Rounded Rectangle 16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11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41A1C-C590-8745-9DAE-5DEFFD9A5191}" type="datetimeFigureOut">
              <a:rPr lang="en-US" smtClean="0"/>
              <a:t>11/5/13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2E65F6C4-32EC-B248-B2EA-C75E9CFEE747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8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0" name="Rounded Rectangle 9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7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41A1C-C590-8745-9DAE-5DEFFD9A5191}" type="datetimeFigureOut">
              <a:rPr lang="en-US" smtClean="0"/>
              <a:t>11/5/13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2E65F6C4-32EC-B248-B2EA-C75E9CFEE747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7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9" name="Rounded Rectangle 8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6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9" y="304800"/>
            <a:ext cx="4948269" cy="719424"/>
          </a:xfrm>
        </p:spPr>
        <p:txBody>
          <a:bodyPr anchor="b"/>
          <a:lstStyle>
            <a:lvl1pPr algn="l">
              <a:defRPr sz="2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8113" y="2292824"/>
            <a:ext cx="4959126" cy="3833339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0" y="1160463"/>
            <a:ext cx="4948269" cy="9540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41A1C-C590-8745-9DAE-5DEFFD9A5191}" type="datetimeFigureOut">
              <a:rPr lang="en-US" smtClean="0"/>
              <a:t>11/5/13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F6C4-32EC-B248-B2EA-C75E9CFEE7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B7441A1C-C590-8745-9DAE-5DEFFD9A5191}" type="datetimeFigureOut">
              <a:rPr lang="en-US" smtClean="0"/>
              <a:t>11/5/13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0" y="685800"/>
            <a:ext cx="4948238" cy="88696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0" y="2020888"/>
            <a:ext cx="4946602" cy="4105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52600" y="2877671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fld id="{2E65F6C4-32EC-B248-B2EA-C75E9CFEE74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18"/>
          <p:cNvGrpSpPr/>
          <p:nvPr/>
        </p:nvGrpSpPr>
        <p:grpSpPr>
          <a:xfrm>
            <a:off x="842682" y="2971800"/>
            <a:ext cx="914400" cy="914400"/>
            <a:chOff x="842682" y="2971800"/>
            <a:chExt cx="914400" cy="914400"/>
          </a:xfrm>
        </p:grpSpPr>
        <p:sp>
          <p:nvSpPr>
            <p:cNvPr id="8" name="Rounded Rectangle 7"/>
            <p:cNvSpPr/>
            <p:nvPr userDrawn="1"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 userDrawn="1"/>
          </p:nvGrpSpPr>
          <p:grpSpPr>
            <a:xfrm>
              <a:off x="948372" y="3034352"/>
              <a:ext cx="700732" cy="800822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 userDrawn="1"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 userDrawn="1"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 userDrawn="1"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 userDrawn="1"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28800" indent="-227013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5813" indent="-227013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Gendered Violence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Gender Studies </a:t>
            </a:r>
          </a:p>
          <a:p>
            <a:r>
              <a:rPr lang="en-US" dirty="0" smtClean="0"/>
              <a:t>Ms. Lyons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305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8939" y="112309"/>
            <a:ext cx="5878299" cy="886968"/>
          </a:xfrm>
        </p:spPr>
        <p:txBody>
          <a:bodyPr/>
          <a:lstStyle/>
          <a:p>
            <a:r>
              <a:rPr lang="en-US" sz="3600" dirty="0" smtClean="0"/>
              <a:t>Socio-economic Abuse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51480" y="1149491"/>
            <a:ext cx="4946602" cy="4105275"/>
          </a:xfrm>
        </p:spPr>
        <p:txBody>
          <a:bodyPr>
            <a:noAutofit/>
          </a:bodyPr>
          <a:lstStyle/>
          <a:p>
            <a:r>
              <a:rPr lang="en-US" sz="2800" dirty="0" smtClean="0"/>
              <a:t>Taking away earning of victim</a:t>
            </a:r>
          </a:p>
          <a:p>
            <a:r>
              <a:rPr lang="en-US" sz="2800" dirty="0" smtClean="0"/>
              <a:t>Not allowing victim to get a job </a:t>
            </a:r>
          </a:p>
          <a:p>
            <a:pPr lvl="1"/>
            <a:r>
              <a:rPr lang="en-US" sz="2800" dirty="0" smtClean="0"/>
              <a:t>Isolation from friends, family, everyone</a:t>
            </a:r>
          </a:p>
          <a:p>
            <a:r>
              <a:rPr lang="en-US" sz="2800" dirty="0" smtClean="0"/>
              <a:t>Lack of child care support </a:t>
            </a:r>
          </a:p>
          <a:p>
            <a:pPr marL="0" indent="0">
              <a:buNone/>
            </a:pPr>
            <a:endParaRPr lang="en-US" sz="800" dirty="0" smtClean="0"/>
          </a:p>
          <a:p>
            <a:r>
              <a:rPr lang="en-US" sz="2800" i="1" dirty="0" smtClean="0"/>
              <a:t>Used to make victims more vulnerable to other forms of violence 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1052285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CEDAW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5702" y="2020888"/>
            <a:ext cx="6199554" cy="4451371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Convention on the Elimination of All Forms of Discrimination against Women</a:t>
            </a:r>
          </a:p>
          <a:p>
            <a:r>
              <a:rPr lang="en-US" sz="2800" dirty="0" smtClean="0"/>
              <a:t>International Bill of Rights for Women  </a:t>
            </a:r>
          </a:p>
          <a:p>
            <a:r>
              <a:rPr lang="en-US" sz="2800" dirty="0" smtClean="0"/>
              <a:t>USA is one of 8 countries that has not ratified CEDAW</a:t>
            </a:r>
          </a:p>
          <a:p>
            <a:pPr lvl="1"/>
            <a:r>
              <a:rPr lang="en-US" sz="2800" dirty="0" smtClean="0"/>
              <a:t>Others include: Iran, Somalia, Sudan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983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957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885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838" y="1114450"/>
            <a:ext cx="5763355" cy="574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1322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0304" y="0"/>
            <a:ext cx="4948238" cy="886968"/>
          </a:xfrm>
        </p:spPr>
        <p:txBody>
          <a:bodyPr/>
          <a:lstStyle/>
          <a:p>
            <a:r>
              <a:rPr lang="en-US" sz="3600" dirty="0" smtClean="0"/>
              <a:t>What Can We Do?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1190" y="1026586"/>
            <a:ext cx="6457512" cy="5530081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Education – raise awareness </a:t>
            </a:r>
          </a:p>
          <a:p>
            <a:r>
              <a:rPr lang="en-US" sz="2800" dirty="0" smtClean="0"/>
              <a:t>Legislation (laws) </a:t>
            </a:r>
          </a:p>
          <a:p>
            <a:r>
              <a:rPr lang="en-US" sz="2800" dirty="0" smtClean="0"/>
              <a:t>Violence Prevention </a:t>
            </a:r>
          </a:p>
          <a:p>
            <a:r>
              <a:rPr lang="en-US" sz="2800" dirty="0" smtClean="0"/>
              <a:t>National committees focused on gender issues </a:t>
            </a:r>
          </a:p>
          <a:p>
            <a:r>
              <a:rPr lang="en-US" sz="2800" dirty="0" smtClean="0"/>
              <a:t>Gender equality in all aspects of life</a:t>
            </a:r>
          </a:p>
          <a:p>
            <a:r>
              <a:rPr lang="en-US" sz="2800" dirty="0" smtClean="0"/>
              <a:t>Affirmative Action </a:t>
            </a:r>
          </a:p>
          <a:p>
            <a:r>
              <a:rPr lang="en-US" sz="2800" b="1" dirty="0" smtClean="0"/>
              <a:t>Let girls &amp; women’s voices be heard. 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663025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98" y="228600"/>
            <a:ext cx="7169088" cy="886968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Gender Studies </a:t>
            </a:r>
            <a:r>
              <a:rPr lang="en-US" dirty="0" smtClean="0"/>
              <a:t>			Nov. 6, 2013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22898" y="1391181"/>
            <a:ext cx="8876013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u="sng" dirty="0"/>
              <a:t>Learning Intention: </a:t>
            </a:r>
            <a:r>
              <a:rPr lang="en-US" sz="3000" dirty="0"/>
              <a:t>We will identify the features of abuse and apply these terms to our understanding of relationships.  </a:t>
            </a:r>
          </a:p>
          <a:p>
            <a:endParaRPr lang="en-US" sz="3000" dirty="0"/>
          </a:p>
          <a:p>
            <a:r>
              <a:rPr lang="en-US" sz="3000" u="sng" dirty="0">
                <a:solidFill>
                  <a:srgbClr val="FF0000"/>
                </a:solidFill>
              </a:rPr>
              <a:t>Success Criteria:</a:t>
            </a:r>
            <a:r>
              <a:rPr lang="en-US" sz="3000" dirty="0">
                <a:solidFill>
                  <a:srgbClr val="FF0000"/>
                </a:solidFill>
              </a:rPr>
              <a:t> </a:t>
            </a:r>
            <a:endParaRPr lang="en-US" sz="3000" u="sng" dirty="0">
              <a:solidFill>
                <a:srgbClr val="FF0000"/>
              </a:solidFill>
            </a:endParaRPr>
          </a:p>
          <a:p>
            <a:pPr lvl="1"/>
            <a:r>
              <a:rPr lang="en-US" sz="3000" dirty="0">
                <a:solidFill>
                  <a:srgbClr val="FF0000"/>
                </a:solidFill>
              </a:rPr>
              <a:t>3 phases of the cycle of abuse </a:t>
            </a:r>
          </a:p>
          <a:p>
            <a:pPr lvl="1"/>
            <a:r>
              <a:rPr lang="en-US" sz="3000" dirty="0">
                <a:solidFill>
                  <a:srgbClr val="FF0000"/>
                </a:solidFill>
              </a:rPr>
              <a:t>2 types of abuse </a:t>
            </a:r>
          </a:p>
          <a:p>
            <a:pPr lvl="1"/>
            <a:r>
              <a:rPr lang="en-US" sz="3000" dirty="0">
                <a:solidFill>
                  <a:srgbClr val="FF0000"/>
                </a:solidFill>
              </a:rPr>
              <a:t>1 solution to gendered violence </a:t>
            </a:r>
            <a:endParaRPr lang="en-US" sz="3000" dirty="0" smtClean="0">
              <a:solidFill>
                <a:srgbClr val="FF0000"/>
              </a:solidFill>
            </a:endParaRPr>
          </a:p>
          <a:p>
            <a:pPr lvl="1"/>
            <a:endParaRPr lang="en-US" sz="3000" dirty="0"/>
          </a:p>
          <a:p>
            <a:r>
              <a:rPr lang="en-US" sz="3000" u="sng" dirty="0">
                <a:solidFill>
                  <a:srgbClr val="0000FF"/>
                </a:solidFill>
              </a:rPr>
              <a:t>Do Now: </a:t>
            </a:r>
            <a:r>
              <a:rPr lang="en-US" sz="3000" dirty="0">
                <a:solidFill>
                  <a:srgbClr val="0000FF"/>
                </a:solidFill>
              </a:rPr>
              <a:t>What questions or thoughts do you have after watching the SVU episode Monday?  </a:t>
            </a:r>
            <a:endParaRPr lang="en-US" sz="3000" u="sng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138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723" y="685800"/>
            <a:ext cx="6424515" cy="886968"/>
          </a:xfrm>
        </p:spPr>
        <p:txBody>
          <a:bodyPr/>
          <a:lstStyle/>
          <a:p>
            <a:r>
              <a:rPr lang="en-US" sz="3200" dirty="0" smtClean="0"/>
              <a:t>Gendered Violence includes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2020888"/>
            <a:ext cx="5715000" cy="4587916"/>
          </a:xfrm>
        </p:spPr>
        <p:txBody>
          <a:bodyPr/>
          <a:lstStyle/>
          <a:p>
            <a:r>
              <a:rPr lang="en-US" sz="2400" dirty="0" smtClean="0"/>
              <a:t>Intimate Partner Violence</a:t>
            </a:r>
          </a:p>
          <a:p>
            <a:r>
              <a:rPr lang="en-US" sz="2400" dirty="0" smtClean="0"/>
              <a:t>Domestic Violence </a:t>
            </a:r>
          </a:p>
          <a:p>
            <a:pPr lvl="1"/>
            <a:r>
              <a:rPr lang="en-US" sz="2400" dirty="0" smtClean="0"/>
              <a:t>In the home: parent/child</a:t>
            </a:r>
          </a:p>
          <a:p>
            <a:r>
              <a:rPr lang="en-US" sz="2400" dirty="0" smtClean="0"/>
              <a:t>Perpetrated by Acquaintance or Stranger </a:t>
            </a:r>
          </a:p>
          <a:p>
            <a:pPr lvl="1"/>
            <a:r>
              <a:rPr lang="en-US" sz="2400" i="1" dirty="0" smtClean="0"/>
              <a:t>93% of juvenile sexual assault victims know their attacker</a:t>
            </a:r>
            <a:endParaRPr lang="en-US" sz="2400" dirty="0" smtClean="0"/>
          </a:p>
          <a:p>
            <a:r>
              <a:rPr lang="en-US" sz="2400" dirty="0" smtClean="0"/>
              <a:t>Females are </a:t>
            </a:r>
            <a:r>
              <a:rPr lang="en-US" sz="2400" i="1" dirty="0" smtClean="0"/>
              <a:t>usually </a:t>
            </a:r>
            <a:r>
              <a:rPr lang="en-US" sz="2400" dirty="0" smtClean="0"/>
              <a:t> the victim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13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Why this term?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2804" y="2020888"/>
            <a:ext cx="6226864" cy="410527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Shift the focus from women as victims</a:t>
            </a:r>
          </a:p>
          <a:p>
            <a:r>
              <a:rPr lang="en-US" sz="2400" dirty="0"/>
              <a:t>E</a:t>
            </a:r>
            <a:r>
              <a:rPr lang="en-US" sz="2400" dirty="0" smtClean="0"/>
              <a:t>mphasize unequal power relationships </a:t>
            </a:r>
          </a:p>
          <a:p>
            <a:r>
              <a:rPr lang="en-US" sz="2400" dirty="0" smtClean="0"/>
              <a:t>Created/maintained by gender stereotypes</a:t>
            </a:r>
          </a:p>
          <a:p>
            <a:pPr lvl="1"/>
            <a:r>
              <a:rPr lang="en-US" sz="2400" dirty="0" smtClean="0"/>
              <a:t>Movies, song lyrics, ads…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21274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1676" y="685800"/>
            <a:ext cx="7175562" cy="886968"/>
          </a:xfrm>
        </p:spPr>
        <p:txBody>
          <a:bodyPr/>
          <a:lstStyle/>
          <a:p>
            <a:r>
              <a:rPr lang="en-US" sz="3600" dirty="0" smtClean="0"/>
              <a:t>5 Types of Gendered Violence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Physical </a:t>
            </a:r>
          </a:p>
          <a:p>
            <a:r>
              <a:rPr lang="en-US" sz="2800" dirty="0" smtClean="0"/>
              <a:t>Sexual </a:t>
            </a:r>
          </a:p>
          <a:p>
            <a:r>
              <a:rPr lang="en-US" sz="2800" dirty="0" smtClean="0"/>
              <a:t>Verbal </a:t>
            </a:r>
          </a:p>
          <a:p>
            <a:r>
              <a:rPr lang="en-US" sz="2800" dirty="0" smtClean="0"/>
              <a:t>Psychological </a:t>
            </a:r>
          </a:p>
          <a:p>
            <a:r>
              <a:rPr lang="en-US" sz="2800" dirty="0" smtClean="0"/>
              <a:t>Socio-economic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30963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Physical Abuse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3561" y="2020888"/>
            <a:ext cx="5822041" cy="410527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Beating, kicking, punching, biting </a:t>
            </a:r>
          </a:p>
          <a:p>
            <a:r>
              <a:rPr lang="en-US" sz="2800" dirty="0" smtClean="0"/>
              <a:t>Female Genital Mutilation</a:t>
            </a:r>
          </a:p>
          <a:p>
            <a:r>
              <a:rPr lang="en-US" sz="2800" dirty="0" smtClean="0"/>
              <a:t>Honor Killings</a:t>
            </a:r>
          </a:p>
          <a:p>
            <a:r>
              <a:rPr lang="en-US" sz="2800" dirty="0" smtClean="0"/>
              <a:t>Female infanticide</a:t>
            </a:r>
          </a:p>
          <a:p>
            <a:r>
              <a:rPr lang="en-US" sz="2800" dirty="0" smtClean="0"/>
              <a:t>Forced/coerced sterilization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31130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Sexual Abuse 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2020888"/>
            <a:ext cx="5556256" cy="4105275"/>
          </a:xfrm>
        </p:spPr>
        <p:txBody>
          <a:bodyPr>
            <a:noAutofit/>
          </a:bodyPr>
          <a:lstStyle/>
          <a:p>
            <a:r>
              <a:rPr lang="en-US" sz="2800" dirty="0" smtClean="0"/>
              <a:t>Rape </a:t>
            </a:r>
          </a:p>
          <a:p>
            <a:r>
              <a:rPr lang="en-US" sz="2800" dirty="0" smtClean="0"/>
              <a:t>Forced to have unsafe sex</a:t>
            </a:r>
          </a:p>
          <a:p>
            <a:r>
              <a:rPr lang="en-US" sz="2800" dirty="0" smtClean="0"/>
              <a:t>Sexual harassment </a:t>
            </a:r>
          </a:p>
          <a:p>
            <a:r>
              <a:rPr lang="en-US" sz="2800" dirty="0" smtClean="0"/>
              <a:t>Prostitution </a:t>
            </a:r>
          </a:p>
          <a:p>
            <a:r>
              <a:rPr lang="en-US" sz="2800" dirty="0" smtClean="0"/>
              <a:t>Forced/coerced pregnancy/abortion </a:t>
            </a:r>
          </a:p>
          <a:p>
            <a:r>
              <a:rPr lang="en-US" sz="2800" dirty="0" smtClean="0"/>
              <a:t>Withdrawal of sexual attention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3145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Verbal Abuse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Regular &amp; systematic verbal attacks </a:t>
            </a:r>
          </a:p>
          <a:p>
            <a:r>
              <a:rPr lang="en-US" sz="2800" dirty="0" smtClean="0"/>
              <a:t>Put-downs </a:t>
            </a:r>
          </a:p>
          <a:p>
            <a:r>
              <a:rPr lang="en-US" sz="2800" dirty="0" smtClean="0"/>
              <a:t>Humiliating </a:t>
            </a:r>
          </a:p>
          <a:p>
            <a:r>
              <a:rPr lang="en-US" sz="2800" dirty="0" smtClean="0"/>
              <a:t>Threatening </a:t>
            </a:r>
          </a:p>
          <a:p>
            <a:r>
              <a:rPr lang="en-US" sz="2800" dirty="0" smtClean="0"/>
              <a:t>Name-calling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81056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Psychological Abuse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3732" y="2020888"/>
            <a:ext cx="6321524" cy="410527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Intimidation </a:t>
            </a:r>
          </a:p>
          <a:p>
            <a:r>
              <a:rPr lang="en-US" sz="2800" dirty="0" smtClean="0"/>
              <a:t>Force to watch animal/human being hurt</a:t>
            </a:r>
          </a:p>
          <a:p>
            <a:r>
              <a:rPr lang="en-US" sz="2800" dirty="0" smtClean="0"/>
              <a:t>Deprivation of custody/visitation of kids </a:t>
            </a:r>
          </a:p>
          <a:p>
            <a:r>
              <a:rPr lang="en-US" sz="2800" dirty="0" smtClean="0"/>
              <a:t>Cupboards story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86485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Inspiration">
  <a:themeElements>
    <a:clrScheme name="Inspiration">
      <a:dk1>
        <a:sysClr val="windowText" lastClr="000000"/>
      </a:dk1>
      <a:lt1>
        <a:sysClr val="window" lastClr="FFFFFF"/>
      </a:lt1>
      <a:dk2>
        <a:srgbClr val="2F2F26"/>
      </a:dk2>
      <a:lt2>
        <a:srgbClr val="9FA795"/>
      </a:lt2>
      <a:accent1>
        <a:srgbClr val="749805"/>
      </a:accent1>
      <a:accent2>
        <a:srgbClr val="BACC82"/>
      </a:accent2>
      <a:accent3>
        <a:srgbClr val="6E9EC2"/>
      </a:accent3>
      <a:accent4>
        <a:srgbClr val="2046A5"/>
      </a:accent4>
      <a:accent5>
        <a:srgbClr val="5039C6"/>
      </a:accent5>
      <a:accent6>
        <a:srgbClr val="7411D0"/>
      </a:accent6>
      <a:hlink>
        <a:srgbClr val="FFC000"/>
      </a:hlink>
      <a:folHlink>
        <a:srgbClr val="C0C000"/>
      </a:folHlink>
    </a:clrScheme>
    <a:fontScheme name="Inspiration">
      <a:maj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spiration">
      <a:fillStyleLst>
        <a:solidFill>
          <a:schemeClr val="phClr"/>
        </a:solidFill>
        <a:gradFill rotWithShape="1">
          <a:gsLst>
            <a:gs pos="25000">
              <a:schemeClr val="phClr">
                <a:tint val="90000"/>
                <a:shade val="100000"/>
                <a:alpha val="90000"/>
                <a:satMod val="150000"/>
              </a:schemeClr>
            </a:gs>
            <a:gs pos="100000">
              <a:schemeClr val="phClr">
                <a:tint val="100000"/>
                <a:shade val="60000"/>
                <a:satMod val="13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0000"/>
                <a:shade val="100000"/>
                <a:alpha val="85000"/>
                <a:satMod val="150000"/>
              </a:schemeClr>
            </a:gs>
            <a:gs pos="33000">
              <a:schemeClr val="phClr">
                <a:tint val="90000"/>
                <a:shade val="100000"/>
                <a:alpha val="95000"/>
                <a:satMod val="130000"/>
              </a:schemeClr>
            </a:gs>
            <a:gs pos="67000">
              <a:schemeClr val="phClr">
                <a:shade val="70000"/>
                <a:satMod val="135000"/>
              </a:schemeClr>
            </a:gs>
            <a:gs pos="100000">
              <a:schemeClr val="phClr">
                <a:shade val="50000"/>
                <a:satMod val="135000"/>
              </a:schemeClr>
            </a:gs>
          </a:gsLst>
          <a:lin ang="13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thickThin" algn="ctr">
          <a:solidFill>
            <a:schemeClr val="phClr"/>
          </a:solidFill>
          <a:prstDash val="solid"/>
        </a:ln>
        <a:ln w="38100" cap="flat" cmpd="thinThick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25400" h="50800"/>
          </a:sp3d>
        </a:effectStyle>
        <a:effectStyle>
          <a:effectLst>
            <a:innerShdw blurRad="50800" dist="25400" dir="2400000">
              <a:srgbClr val="808080">
                <a:alpha val="75000"/>
              </a:srgbClr>
            </a:innerShdw>
            <a:reflection blurRad="38100" stA="26000" endPos="35000" dist="12700" dir="5400000" fadeDir="48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Inspiration.thmx</Template>
  <TotalTime>13402</TotalTime>
  <Words>338</Words>
  <Application>Microsoft Macintosh PowerPoint</Application>
  <PresentationFormat>On-screen Show (4:3)</PresentationFormat>
  <Paragraphs>76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Inspiration</vt:lpstr>
      <vt:lpstr>Gendered Violence</vt:lpstr>
      <vt:lpstr>Gender Studies    Nov. 6, 2013 </vt:lpstr>
      <vt:lpstr>Gendered Violence includes </vt:lpstr>
      <vt:lpstr>Why this term? </vt:lpstr>
      <vt:lpstr>5 Types of Gendered Violence</vt:lpstr>
      <vt:lpstr>Physical Abuse</vt:lpstr>
      <vt:lpstr>Sexual Abuse  </vt:lpstr>
      <vt:lpstr>Verbal Abuse </vt:lpstr>
      <vt:lpstr>Psychological Abuse </vt:lpstr>
      <vt:lpstr>Socio-economic Abuse </vt:lpstr>
      <vt:lpstr>CEDAW</vt:lpstr>
      <vt:lpstr>PowerPoint Presentation</vt:lpstr>
      <vt:lpstr>PowerPoint Presentation</vt:lpstr>
      <vt:lpstr>What Can We Do?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Gendered Violence</dc:title>
  <dc:creator>Lindsay Lyons</dc:creator>
  <cp:lastModifiedBy>Lindsay Lyons</cp:lastModifiedBy>
  <cp:revision>11</cp:revision>
  <dcterms:created xsi:type="dcterms:W3CDTF">2013-03-31T16:30:22Z</dcterms:created>
  <dcterms:modified xsi:type="dcterms:W3CDTF">2013-11-06T04:20:10Z</dcterms:modified>
</cp:coreProperties>
</file>