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7" r:id="rId10"/>
    <p:sldId id="26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7D802-D567-8541-BF18-900DCB08FB10}" type="datetimeFigureOut">
              <a:rPr lang="en-US" smtClean="0"/>
              <a:t>1/15/15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26DE1B-A881-314C-A0EE-1AD033FF422D}" type="slidenum">
              <a:rPr lang="en-US" smtClean="0"/>
              <a:t>‹#›</a:t>
            </a:fld>
            <a:endParaRPr lang="en-US"/>
          </a:p>
        </p:txBody>
      </p:sp>
    </p:spTree>
    <p:extLst>
      <p:ext uri="{BB962C8B-B14F-4D97-AF65-F5344CB8AC3E}">
        <p14:creationId xmlns:p14="http://schemas.microsoft.com/office/powerpoint/2010/main" val="4675572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29BB3F-F355-FA46-86D5-AEF270D54127}" type="slidenum">
              <a:rPr lang="en-US" smtClean="0"/>
              <a:t>1</a:t>
            </a:fld>
            <a:endParaRPr lang="en-US"/>
          </a:p>
        </p:txBody>
      </p:sp>
    </p:spTree>
    <p:extLst>
      <p:ext uri="{BB962C8B-B14F-4D97-AF65-F5344CB8AC3E}">
        <p14:creationId xmlns:p14="http://schemas.microsoft.com/office/powerpoint/2010/main" val="167587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E6F4A-3310-B94E-AF77-C6891E871F7B}" type="slidenum">
              <a:rPr lang="en-US" smtClean="0"/>
              <a:t>3</a:t>
            </a:fld>
            <a:endParaRPr lang="en-US"/>
          </a:p>
        </p:txBody>
      </p:sp>
    </p:spTree>
    <p:extLst>
      <p:ext uri="{BB962C8B-B14F-4D97-AF65-F5344CB8AC3E}">
        <p14:creationId xmlns:p14="http://schemas.microsoft.com/office/powerpoint/2010/main" val="2858328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E6F4A-3310-B94E-AF77-C6891E871F7B}" type="slidenum">
              <a:rPr lang="en-US" smtClean="0"/>
              <a:t>6</a:t>
            </a:fld>
            <a:endParaRPr lang="en-US"/>
          </a:p>
        </p:txBody>
      </p:sp>
    </p:spTree>
    <p:extLst>
      <p:ext uri="{BB962C8B-B14F-4D97-AF65-F5344CB8AC3E}">
        <p14:creationId xmlns:p14="http://schemas.microsoft.com/office/powerpoint/2010/main" val="2858328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MAIN IDEA</a:t>
            </a:r>
            <a:endParaRPr lang="en-US" dirty="0"/>
          </a:p>
        </p:txBody>
      </p:sp>
      <p:sp>
        <p:nvSpPr>
          <p:cNvPr id="4" name="Slide Number Placeholder 3"/>
          <p:cNvSpPr>
            <a:spLocks noGrp="1"/>
          </p:cNvSpPr>
          <p:nvPr>
            <p:ph type="sldNum" sz="quarter" idx="10"/>
          </p:nvPr>
        </p:nvSpPr>
        <p:spPr/>
        <p:txBody>
          <a:bodyPr/>
          <a:lstStyle/>
          <a:p>
            <a:fld id="{0626DE1B-A881-314C-A0EE-1AD033FF422D}" type="slidenum">
              <a:rPr lang="en-US" smtClean="0"/>
              <a:t>9</a:t>
            </a:fld>
            <a:endParaRPr lang="en-US"/>
          </a:p>
        </p:txBody>
      </p:sp>
    </p:spTree>
    <p:extLst>
      <p:ext uri="{BB962C8B-B14F-4D97-AF65-F5344CB8AC3E}">
        <p14:creationId xmlns:p14="http://schemas.microsoft.com/office/powerpoint/2010/main" val="3897533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B9EA11-DAD7-4441-9AB7-101050F20FAE}"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3012440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9EA11-DAD7-4441-9AB7-101050F20FAE}"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259623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9EA11-DAD7-4441-9AB7-101050F20FAE}"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376740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9EA11-DAD7-4441-9AB7-101050F20FAE}"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3990707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B9EA11-DAD7-4441-9AB7-101050F20FAE}" type="datetimeFigureOut">
              <a:rPr lang="en-US" smtClean="0"/>
              <a:t>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96048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B9EA11-DAD7-4441-9AB7-101050F20FAE}"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2987987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B9EA11-DAD7-4441-9AB7-101050F20FAE}" type="datetimeFigureOut">
              <a:rPr lang="en-US" smtClean="0"/>
              <a:t>1/15/15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397179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B9EA11-DAD7-4441-9AB7-101050F20FAE}" type="datetimeFigureOut">
              <a:rPr lang="en-US" smtClean="0"/>
              <a:t>1/15/15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92508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9EA11-DAD7-4441-9AB7-101050F20FAE}" type="datetimeFigureOut">
              <a:rPr lang="en-US" smtClean="0"/>
              <a:t>1/15/15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58427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9EA11-DAD7-4441-9AB7-101050F20FAE}"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20966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9EA11-DAD7-4441-9AB7-101050F20FAE}" type="datetimeFigureOut">
              <a:rPr lang="en-US" smtClean="0"/>
              <a:t>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519C3-9489-2046-A7E1-871EBA702061}" type="slidenum">
              <a:rPr lang="en-US" smtClean="0"/>
              <a:t>‹#›</a:t>
            </a:fld>
            <a:endParaRPr lang="en-US"/>
          </a:p>
        </p:txBody>
      </p:sp>
    </p:spTree>
    <p:extLst>
      <p:ext uri="{BB962C8B-B14F-4D97-AF65-F5344CB8AC3E}">
        <p14:creationId xmlns:p14="http://schemas.microsoft.com/office/powerpoint/2010/main" val="18183229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9EA11-DAD7-4441-9AB7-101050F20FAE}" type="datetimeFigureOut">
              <a:rPr lang="en-US" smtClean="0"/>
              <a:t>1/15/15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519C3-9489-2046-A7E1-871EBA702061}" type="slidenum">
              <a:rPr lang="en-US" smtClean="0"/>
              <a:t>‹#›</a:t>
            </a:fld>
            <a:endParaRPr lang="en-US"/>
          </a:p>
        </p:txBody>
      </p:sp>
    </p:spTree>
    <p:extLst>
      <p:ext uri="{BB962C8B-B14F-4D97-AF65-F5344CB8AC3E}">
        <p14:creationId xmlns:p14="http://schemas.microsoft.com/office/powerpoint/2010/main" val="38076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4138"/>
            <a:ext cx="8229600" cy="1143000"/>
          </a:xfrm>
        </p:spPr>
        <p:txBody>
          <a:bodyPr>
            <a:normAutofit fontScale="90000"/>
          </a:bodyPr>
          <a:lstStyle/>
          <a:p>
            <a:pPr algn="l"/>
            <a:r>
              <a:rPr lang="en-US" dirty="0" smtClean="0"/>
              <a:t>Gender Studies                              GI-3</a:t>
            </a:r>
            <a:br>
              <a:rPr lang="en-US" dirty="0" smtClean="0"/>
            </a:br>
            <a:r>
              <a:rPr lang="en-US" dirty="0" smtClean="0"/>
              <a:t>Ms. Lindsay </a:t>
            </a:r>
            <a:endParaRPr lang="en-US" dirty="0"/>
          </a:p>
        </p:txBody>
      </p:sp>
      <p:sp>
        <p:nvSpPr>
          <p:cNvPr id="5" name="Content Placeholder 4"/>
          <p:cNvSpPr>
            <a:spLocks noGrp="1"/>
          </p:cNvSpPr>
          <p:nvPr>
            <p:ph idx="1"/>
          </p:nvPr>
        </p:nvSpPr>
        <p:spPr>
          <a:xfrm>
            <a:off x="222250" y="1458694"/>
            <a:ext cx="8668584" cy="5399306"/>
          </a:xfrm>
        </p:spPr>
        <p:txBody>
          <a:bodyPr>
            <a:noAutofit/>
          </a:bodyPr>
          <a:lstStyle/>
          <a:p>
            <a:pPr marL="0" lvl="1" indent="0">
              <a:buNone/>
            </a:pPr>
            <a:endParaRPr lang="en-US" sz="3400" dirty="0" smtClean="0">
              <a:solidFill>
                <a:srgbClr val="FF0000"/>
              </a:solidFill>
            </a:endParaRPr>
          </a:p>
          <a:p>
            <a:pPr marL="0" lvl="1" indent="0">
              <a:buNone/>
            </a:pPr>
            <a:r>
              <a:rPr lang="en-US" sz="3400" dirty="0" smtClean="0">
                <a:solidFill>
                  <a:srgbClr val="FF0000"/>
                </a:solidFill>
              </a:rPr>
              <a:t>Aim: </a:t>
            </a:r>
            <a:r>
              <a:rPr lang="en-US" sz="3400" dirty="0">
                <a:solidFill>
                  <a:srgbClr val="FF0000"/>
                </a:solidFill>
              </a:rPr>
              <a:t>How </a:t>
            </a:r>
            <a:r>
              <a:rPr lang="en-US" sz="3400" dirty="0" smtClean="0">
                <a:solidFill>
                  <a:srgbClr val="FF0000"/>
                </a:solidFill>
              </a:rPr>
              <a:t>can we take effective research notes?</a:t>
            </a:r>
            <a:endParaRPr lang="en-US" sz="3400" dirty="0">
              <a:solidFill>
                <a:srgbClr val="FF0000"/>
              </a:solidFill>
            </a:endParaRPr>
          </a:p>
          <a:p>
            <a:pPr marL="0" indent="0">
              <a:buNone/>
            </a:pPr>
            <a:endParaRPr lang="en-US" sz="1600" dirty="0"/>
          </a:p>
          <a:p>
            <a:pPr marL="0" indent="0">
              <a:spcBef>
                <a:spcPts val="0"/>
              </a:spcBef>
              <a:buNone/>
            </a:pPr>
            <a:r>
              <a:rPr lang="en-US" sz="3400" dirty="0" smtClean="0">
                <a:solidFill>
                  <a:srgbClr val="0000FF"/>
                </a:solidFill>
              </a:rPr>
              <a:t>Do Now </a:t>
            </a:r>
            <a:r>
              <a:rPr lang="en-US" sz="3400" u="sng" dirty="0" smtClean="0">
                <a:solidFill>
                  <a:srgbClr val="0000FF"/>
                </a:solidFill>
              </a:rPr>
              <a:t>(ON YOUR OWN)</a:t>
            </a:r>
            <a:r>
              <a:rPr lang="en-US" sz="3400" dirty="0" smtClean="0">
                <a:solidFill>
                  <a:srgbClr val="0000FF"/>
                </a:solidFill>
              </a:rPr>
              <a:t>: What do you think your group’s first step will be?</a:t>
            </a:r>
          </a:p>
          <a:p>
            <a:pPr marL="0" indent="0">
              <a:buNone/>
            </a:pPr>
            <a:endParaRPr lang="en-US" sz="1600" dirty="0" smtClean="0"/>
          </a:p>
          <a:p>
            <a:pPr marL="0" indent="0">
              <a:buNone/>
            </a:pPr>
            <a:r>
              <a:rPr lang="en-US" sz="3400" dirty="0" smtClean="0">
                <a:solidFill>
                  <a:srgbClr val="008000"/>
                </a:solidFill>
              </a:rPr>
              <a:t>HW Due Today: None </a:t>
            </a:r>
            <a:endParaRPr lang="en-US" sz="3400" i="1" dirty="0" smtClean="0">
              <a:solidFill>
                <a:srgbClr val="008000"/>
              </a:solidFill>
            </a:endParaRPr>
          </a:p>
        </p:txBody>
      </p:sp>
    </p:spTree>
    <p:extLst>
      <p:ext uri="{BB962C8B-B14F-4D97-AF65-F5344CB8AC3E}">
        <p14:creationId xmlns:p14="http://schemas.microsoft.com/office/powerpoint/2010/main" val="40647753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HOMEWORK</a:t>
            </a:r>
            <a:endParaRPr lang="en-US" dirty="0"/>
          </a:p>
        </p:txBody>
      </p:sp>
      <p:sp>
        <p:nvSpPr>
          <p:cNvPr id="6" name="Content Placeholder 5"/>
          <p:cNvSpPr>
            <a:spLocks noGrp="1"/>
          </p:cNvSpPr>
          <p:nvPr>
            <p:ph idx="1"/>
          </p:nvPr>
        </p:nvSpPr>
        <p:spPr/>
        <p:txBody>
          <a:bodyPr/>
          <a:lstStyle/>
          <a:p>
            <a:r>
              <a:rPr lang="en-US" dirty="0" smtClean="0"/>
              <a:t>Cite the book from which you took notes today. (Follow the example on the back of your worksheet.)</a:t>
            </a:r>
          </a:p>
          <a:p>
            <a:pPr marL="0" indent="0">
              <a:buNone/>
            </a:pPr>
            <a:endParaRPr lang="en-US" dirty="0" smtClean="0"/>
          </a:p>
          <a:p>
            <a:r>
              <a:rPr lang="en-US" b="1" dirty="0" smtClean="0"/>
              <a:t>THINK ABOUT </a:t>
            </a:r>
            <a:r>
              <a:rPr lang="en-US" dirty="0" smtClean="0"/>
              <a:t>the following questions:</a:t>
            </a:r>
          </a:p>
          <a:p>
            <a:pPr marL="457200" lvl="1" indent="0">
              <a:buNone/>
            </a:pPr>
            <a:r>
              <a:rPr lang="en-US" dirty="0" smtClean="0"/>
              <a:t>1) Why is it important to cite your work properly</a:t>
            </a:r>
          </a:p>
          <a:p>
            <a:pPr marL="457200" lvl="1" indent="0">
              <a:buNone/>
            </a:pPr>
            <a:r>
              <a:rPr lang="en-US" dirty="0" smtClean="0"/>
              <a:t>2) What are the consequences if you do not cite your work properly? </a:t>
            </a:r>
            <a:endParaRPr lang="en-US" dirty="0"/>
          </a:p>
        </p:txBody>
      </p:sp>
    </p:spTree>
    <p:extLst>
      <p:ext uri="{BB962C8B-B14F-4D97-AF65-F5344CB8AC3E}">
        <p14:creationId xmlns:p14="http://schemas.microsoft.com/office/powerpoint/2010/main" val="7680222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28600" y="0"/>
            <a:ext cx="8684315" cy="6858000"/>
          </a:xfrm>
          <a:prstGeom prst="rect">
            <a:avLst/>
          </a:prstGeom>
        </p:spPr>
      </p:pic>
    </p:spTree>
    <p:extLst>
      <p:ext uri="{BB962C8B-B14F-4D97-AF65-F5344CB8AC3E}">
        <p14:creationId xmlns:p14="http://schemas.microsoft.com/office/powerpoint/2010/main" val="2204377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
            <a:ext cx="8229600" cy="1143000"/>
          </a:xfrm>
        </p:spPr>
        <p:txBody>
          <a:bodyPr/>
          <a:lstStyle/>
          <a:p>
            <a:r>
              <a:rPr lang="en-US" dirty="0" smtClean="0"/>
              <a:t>ANNOTATING</a:t>
            </a:r>
            <a:endParaRPr lang="en-US" dirty="0"/>
          </a:p>
        </p:txBody>
      </p:sp>
      <p:sp>
        <p:nvSpPr>
          <p:cNvPr id="3" name="Content Placeholder 2"/>
          <p:cNvSpPr>
            <a:spLocks noGrp="1"/>
          </p:cNvSpPr>
          <p:nvPr>
            <p:ph idx="1"/>
          </p:nvPr>
        </p:nvSpPr>
        <p:spPr>
          <a:xfrm>
            <a:off x="457200" y="1197704"/>
            <a:ext cx="8229600" cy="4988633"/>
          </a:xfrm>
        </p:spPr>
        <p:txBody>
          <a:bodyPr>
            <a:normAutofit/>
          </a:bodyPr>
          <a:lstStyle/>
          <a:p>
            <a:r>
              <a:rPr lang="en-US" dirty="0" smtClean="0">
                <a:solidFill>
                  <a:srgbClr val="FF0080"/>
                </a:solidFill>
              </a:rPr>
              <a:t>Underline/Highlight </a:t>
            </a:r>
            <a:r>
              <a:rPr lang="en-US" dirty="0" smtClean="0"/>
              <a:t>what is IMPORTANT</a:t>
            </a:r>
          </a:p>
          <a:p>
            <a:pPr marL="0" indent="0">
              <a:buNone/>
            </a:pPr>
            <a:endParaRPr lang="en-US" dirty="0" smtClean="0"/>
          </a:p>
          <a:p>
            <a:pPr marL="0" indent="0">
              <a:buNone/>
            </a:pPr>
            <a:endParaRPr lang="en-US" dirty="0" smtClean="0"/>
          </a:p>
          <a:p>
            <a:r>
              <a:rPr lang="en-US" dirty="0" smtClean="0">
                <a:solidFill>
                  <a:srgbClr val="FF0080"/>
                </a:solidFill>
              </a:rPr>
              <a:t>Star</a:t>
            </a:r>
            <a:r>
              <a:rPr lang="en-US" dirty="0" smtClean="0"/>
              <a:t> the MAIN IDEA (or pieces of it)</a:t>
            </a:r>
          </a:p>
          <a:p>
            <a:pPr marL="0" indent="0">
              <a:buNone/>
            </a:pPr>
            <a:endParaRPr lang="en-US" dirty="0" smtClean="0"/>
          </a:p>
          <a:p>
            <a:pPr marL="0" indent="0">
              <a:buNone/>
            </a:pPr>
            <a:endParaRPr lang="en-US" dirty="0" smtClean="0"/>
          </a:p>
          <a:p>
            <a:r>
              <a:rPr lang="en-US" dirty="0" smtClean="0">
                <a:solidFill>
                  <a:srgbClr val="FF0080"/>
                </a:solidFill>
              </a:rPr>
              <a:t>Question mark </a:t>
            </a:r>
            <a:r>
              <a:rPr lang="en-US" dirty="0" smtClean="0"/>
              <a:t>CONFUSING words or things you want to KNOW MORE about</a:t>
            </a:r>
            <a:endParaRPr lang="en-US" dirty="0"/>
          </a:p>
        </p:txBody>
      </p:sp>
    </p:spTree>
    <p:extLst>
      <p:ext uri="{BB962C8B-B14F-4D97-AF65-F5344CB8AC3E}">
        <p14:creationId xmlns:p14="http://schemas.microsoft.com/office/powerpoint/2010/main" val="25152059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52400"/>
            <a:ext cx="9144000" cy="6545558"/>
          </a:xfrm>
          <a:prstGeom prst="rect">
            <a:avLst/>
          </a:prstGeom>
        </p:spPr>
      </p:pic>
    </p:spTree>
    <p:extLst>
      <p:ext uri="{BB962C8B-B14F-4D97-AF65-F5344CB8AC3E}">
        <p14:creationId xmlns:p14="http://schemas.microsoft.com/office/powerpoint/2010/main" val="19365524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a:t>
            </a:r>
            <a:endParaRPr lang="en-US" dirty="0"/>
          </a:p>
        </p:txBody>
      </p:sp>
      <p:sp>
        <p:nvSpPr>
          <p:cNvPr id="3" name="Content Placeholder 2"/>
          <p:cNvSpPr>
            <a:spLocks noGrp="1"/>
          </p:cNvSpPr>
          <p:nvPr>
            <p:ph idx="1"/>
          </p:nvPr>
        </p:nvSpPr>
        <p:spPr>
          <a:xfrm>
            <a:off x="184075" y="1600200"/>
            <a:ext cx="8798857" cy="5257800"/>
          </a:xfrm>
        </p:spPr>
        <p:txBody>
          <a:bodyPr>
            <a:normAutofit fontScale="62500" lnSpcReduction="20000"/>
          </a:bodyPr>
          <a:lstStyle/>
          <a:p>
            <a:r>
              <a:rPr lang="en-US" dirty="0" smtClean="0"/>
              <a:t>FGM stands for…Female Genital Mutilation, also known as female circumcision or genital cutting. FGM involves the surgical removal of parts of the external sensitive female organs; in its most extreme form, almost two-thirds of the external genitals are removed, followed by stitching up, leaving only a small hole for urination and menstruation.</a:t>
            </a:r>
          </a:p>
          <a:p>
            <a:pPr marL="0" indent="0">
              <a:buNone/>
            </a:pPr>
            <a:endParaRPr lang="en-US" dirty="0" smtClean="0"/>
          </a:p>
          <a:p>
            <a:r>
              <a:rPr lang="en-US" dirty="0" smtClean="0"/>
              <a:t>Globally, it is estimated that between 100 and 140 million girls and women have experienced some form of FGM, and that every year about three million girls, most younger than 12, are at risk of undergoing this dangerous procedure.</a:t>
            </a:r>
          </a:p>
          <a:p>
            <a:endParaRPr lang="en-US" dirty="0" smtClean="0"/>
          </a:p>
          <a:p>
            <a:r>
              <a:rPr lang="en-US" dirty="0" smtClean="0"/>
              <a:t>FGM is common throughout many countries in Africa, and in Indonesia, Malaysia, Yemen, Oman, United Arab Emirates, India, and Pakistan. Somalia has one of the highest rates where 97.9% of females have undergone FGM. It also occurs in some immigrant populations in America, Australia, New Zealand, Canada and some European countries.</a:t>
            </a:r>
          </a:p>
          <a:p>
            <a:endParaRPr lang="en-US" dirty="0" smtClean="0"/>
          </a:p>
          <a:p>
            <a:r>
              <a:rPr lang="en-US" dirty="0" smtClean="0"/>
              <a:t>Brigham Hospital for Women in Boston estimated that 227,887 girls and women in the United States in the year 2000 were at risk of being subjected to FGM.</a:t>
            </a:r>
          </a:p>
          <a:p>
            <a:endParaRPr lang="en-US" dirty="0"/>
          </a:p>
        </p:txBody>
      </p:sp>
    </p:spTree>
    <p:extLst>
      <p:ext uri="{BB962C8B-B14F-4D97-AF65-F5344CB8AC3E}">
        <p14:creationId xmlns:p14="http://schemas.microsoft.com/office/powerpoint/2010/main" val="32965505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
            <a:ext cx="8229600" cy="1143000"/>
          </a:xfrm>
        </p:spPr>
        <p:txBody>
          <a:bodyPr/>
          <a:lstStyle/>
          <a:p>
            <a:r>
              <a:rPr lang="en-US" dirty="0" smtClean="0"/>
              <a:t>ANNOTATING</a:t>
            </a:r>
            <a:endParaRPr lang="en-US" dirty="0"/>
          </a:p>
        </p:txBody>
      </p:sp>
      <p:sp>
        <p:nvSpPr>
          <p:cNvPr id="3" name="Content Placeholder 2"/>
          <p:cNvSpPr>
            <a:spLocks noGrp="1"/>
          </p:cNvSpPr>
          <p:nvPr>
            <p:ph idx="1"/>
          </p:nvPr>
        </p:nvSpPr>
        <p:spPr>
          <a:xfrm>
            <a:off x="457200" y="1197704"/>
            <a:ext cx="8229600" cy="4988633"/>
          </a:xfrm>
        </p:spPr>
        <p:txBody>
          <a:bodyPr>
            <a:normAutofit/>
          </a:bodyPr>
          <a:lstStyle/>
          <a:p>
            <a:r>
              <a:rPr lang="en-US" dirty="0" smtClean="0">
                <a:solidFill>
                  <a:srgbClr val="FF0080"/>
                </a:solidFill>
              </a:rPr>
              <a:t>Underline/Highlight </a:t>
            </a:r>
            <a:r>
              <a:rPr lang="en-US" dirty="0" smtClean="0"/>
              <a:t>what is IMPORTANT</a:t>
            </a:r>
          </a:p>
          <a:p>
            <a:pPr marL="0" indent="0">
              <a:buNone/>
            </a:pPr>
            <a:endParaRPr lang="en-US" dirty="0" smtClean="0"/>
          </a:p>
          <a:p>
            <a:pPr marL="0" indent="0">
              <a:buNone/>
            </a:pPr>
            <a:endParaRPr lang="en-US" dirty="0" smtClean="0"/>
          </a:p>
          <a:p>
            <a:r>
              <a:rPr lang="en-US" dirty="0" smtClean="0">
                <a:solidFill>
                  <a:srgbClr val="FF0080"/>
                </a:solidFill>
              </a:rPr>
              <a:t>Star</a:t>
            </a:r>
            <a:r>
              <a:rPr lang="en-US" dirty="0" smtClean="0"/>
              <a:t> the MAIN IDEA (or pieces of it)</a:t>
            </a:r>
          </a:p>
          <a:p>
            <a:pPr marL="0" indent="0">
              <a:buNone/>
            </a:pPr>
            <a:endParaRPr lang="en-US" dirty="0" smtClean="0"/>
          </a:p>
          <a:p>
            <a:pPr marL="0" indent="0">
              <a:buNone/>
            </a:pPr>
            <a:endParaRPr lang="en-US" dirty="0" smtClean="0"/>
          </a:p>
          <a:p>
            <a:r>
              <a:rPr lang="en-US" dirty="0" smtClean="0">
                <a:solidFill>
                  <a:srgbClr val="FF0080"/>
                </a:solidFill>
              </a:rPr>
              <a:t>Question mark </a:t>
            </a:r>
            <a:r>
              <a:rPr lang="en-US" dirty="0" smtClean="0"/>
              <a:t>CONFUSING words or things you want to KNOW MORE about</a:t>
            </a:r>
            <a:endParaRPr lang="en-US" dirty="0"/>
          </a:p>
        </p:txBody>
      </p:sp>
      <p:sp>
        <p:nvSpPr>
          <p:cNvPr id="4" name="TextBox 3"/>
          <p:cNvSpPr txBox="1"/>
          <p:nvPr/>
        </p:nvSpPr>
        <p:spPr>
          <a:xfrm>
            <a:off x="2816370" y="1951815"/>
            <a:ext cx="6074525" cy="677108"/>
          </a:xfrm>
          <a:prstGeom prst="rect">
            <a:avLst/>
          </a:prstGeom>
          <a:solidFill>
            <a:srgbClr val="FFFF00"/>
          </a:solidFill>
          <a:ln>
            <a:solidFill>
              <a:schemeClr val="tx1"/>
            </a:solidFill>
          </a:ln>
        </p:spPr>
        <p:txBody>
          <a:bodyPr wrap="square" rtlCol="0">
            <a:spAutoFit/>
          </a:bodyPr>
          <a:lstStyle/>
          <a:p>
            <a:r>
              <a:rPr lang="en-US" sz="2600" u="sng" dirty="0" smtClean="0"/>
              <a:t>In Somalia, 98% of females have had FGM</a:t>
            </a:r>
          </a:p>
          <a:p>
            <a:endParaRPr lang="en-US" sz="1200" dirty="0"/>
          </a:p>
        </p:txBody>
      </p:sp>
      <p:sp>
        <p:nvSpPr>
          <p:cNvPr id="5" name="TextBox 4"/>
          <p:cNvSpPr txBox="1"/>
          <p:nvPr/>
        </p:nvSpPr>
        <p:spPr>
          <a:xfrm>
            <a:off x="2816370" y="3693087"/>
            <a:ext cx="6074525" cy="969496"/>
          </a:xfrm>
          <a:prstGeom prst="rect">
            <a:avLst/>
          </a:prstGeom>
          <a:noFill/>
          <a:ln>
            <a:solidFill>
              <a:schemeClr val="tx1"/>
            </a:solidFill>
          </a:ln>
        </p:spPr>
        <p:txBody>
          <a:bodyPr wrap="square" rtlCol="0">
            <a:spAutoFit/>
          </a:bodyPr>
          <a:lstStyle/>
          <a:p>
            <a:r>
              <a:rPr lang="en-US" sz="2600" dirty="0" smtClean="0"/>
              <a:t>Millions of girls are at risk – dangerous</a:t>
            </a:r>
            <a:r>
              <a:rPr lang="en-US" sz="3900" dirty="0" smtClean="0"/>
              <a:t>*</a:t>
            </a:r>
          </a:p>
          <a:p>
            <a:r>
              <a:rPr lang="en-US" dirty="0" smtClean="0"/>
              <a:t> </a:t>
            </a:r>
            <a:endParaRPr lang="en-US" dirty="0"/>
          </a:p>
        </p:txBody>
      </p:sp>
      <p:sp>
        <p:nvSpPr>
          <p:cNvPr id="6" name="TextBox 5"/>
          <p:cNvSpPr txBox="1"/>
          <p:nvPr/>
        </p:nvSpPr>
        <p:spPr>
          <a:xfrm>
            <a:off x="3446833" y="5851695"/>
            <a:ext cx="5444062" cy="969496"/>
          </a:xfrm>
          <a:prstGeom prst="rect">
            <a:avLst/>
          </a:prstGeom>
          <a:noFill/>
          <a:ln>
            <a:solidFill>
              <a:schemeClr val="tx1"/>
            </a:solidFill>
          </a:ln>
        </p:spPr>
        <p:txBody>
          <a:bodyPr wrap="square" rtlCol="0">
            <a:spAutoFit/>
          </a:bodyPr>
          <a:lstStyle/>
          <a:p>
            <a:r>
              <a:rPr lang="en-US" sz="2600" dirty="0" smtClean="0"/>
              <a:t>Common in many countries in Africa </a:t>
            </a:r>
            <a:r>
              <a:rPr lang="en-US" sz="3900" dirty="0" smtClean="0"/>
              <a:t>? </a:t>
            </a:r>
          </a:p>
          <a:p>
            <a:r>
              <a:rPr lang="en-US" dirty="0" smtClean="0"/>
              <a:t> </a:t>
            </a:r>
            <a:endParaRPr lang="en-US" dirty="0"/>
          </a:p>
        </p:txBody>
      </p:sp>
      <p:sp>
        <p:nvSpPr>
          <p:cNvPr id="7" name="TextBox 6"/>
          <p:cNvSpPr txBox="1"/>
          <p:nvPr/>
        </p:nvSpPr>
        <p:spPr>
          <a:xfrm>
            <a:off x="457200" y="5836542"/>
            <a:ext cx="2635286" cy="969496"/>
          </a:xfrm>
          <a:prstGeom prst="rect">
            <a:avLst/>
          </a:prstGeom>
          <a:noFill/>
          <a:ln>
            <a:solidFill>
              <a:schemeClr val="tx1"/>
            </a:solidFill>
          </a:ln>
        </p:spPr>
        <p:txBody>
          <a:bodyPr wrap="square" rtlCol="0">
            <a:spAutoFit/>
          </a:bodyPr>
          <a:lstStyle/>
          <a:p>
            <a:r>
              <a:rPr lang="en-US" sz="2600" dirty="0" smtClean="0"/>
              <a:t>genitals</a:t>
            </a:r>
            <a:r>
              <a:rPr lang="en-US" sz="3900" dirty="0" smtClean="0"/>
              <a:t>? </a:t>
            </a:r>
          </a:p>
          <a:p>
            <a:r>
              <a:rPr lang="en-US" dirty="0" smtClean="0"/>
              <a:t> </a:t>
            </a:r>
            <a:endParaRPr lang="en-US" dirty="0"/>
          </a:p>
        </p:txBody>
      </p:sp>
    </p:spTree>
    <p:extLst>
      <p:ext uri="{BB962C8B-B14F-4D97-AF65-F5344CB8AC3E}">
        <p14:creationId xmlns:p14="http://schemas.microsoft.com/office/powerpoint/2010/main" val="103975844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noAutofit/>
          </a:bodyPr>
          <a:lstStyle/>
          <a:p>
            <a:r>
              <a:rPr lang="en-US" sz="2000" dirty="0"/>
              <a:t>Name of the Source: </a:t>
            </a:r>
            <a:r>
              <a:rPr lang="en-US" sz="2000" dirty="0" smtClean="0"/>
              <a:t>_______________________________________________________________</a:t>
            </a:r>
            <a:br>
              <a:rPr lang="en-US" sz="2000" dirty="0" smtClean="0"/>
            </a:br>
            <a:r>
              <a:rPr lang="en-US" sz="2000" dirty="0"/>
              <a:t/>
            </a:r>
            <a:br>
              <a:rPr lang="en-US" sz="2000" dirty="0"/>
            </a:br>
            <a:r>
              <a:rPr lang="en-US" sz="2000" dirty="0" smtClean="0"/>
              <a:t/>
            </a:r>
            <a:br>
              <a:rPr lang="en-US" sz="2000" dirty="0" smtClean="0"/>
            </a:br>
            <a:r>
              <a:rPr lang="en-US" sz="2000" u="sng" dirty="0" smtClean="0"/>
              <a:t>Important </a:t>
            </a:r>
            <a:r>
              <a:rPr lang="en-US" sz="2000" u="sng" dirty="0"/>
              <a:t>Facts/Ideas</a:t>
            </a:r>
            <a:r>
              <a:rPr lang="en-US" sz="2000" dirty="0"/>
              <a:t/>
            </a:r>
            <a:br>
              <a:rPr lang="en-US" sz="2000" dirty="0"/>
            </a:br>
            <a:r>
              <a:rPr lang="en-US" sz="2000" dirty="0" smtClean="0"/>
              <a:t>1) ____________________________________________________________________ ____________________________________________________</a:t>
            </a:r>
            <a:r>
              <a:rPr lang="en-US" sz="2000" dirty="0"/>
              <a:t>(page ____________)</a:t>
            </a:r>
            <a:br>
              <a:rPr lang="en-US" sz="2000" dirty="0"/>
            </a:br>
            <a:r>
              <a:rPr lang="en-US" sz="2000" dirty="0"/>
              <a:t> </a:t>
            </a:r>
            <a:br>
              <a:rPr lang="en-US" sz="2000" dirty="0"/>
            </a:br>
            <a:r>
              <a:rPr lang="en-US" sz="2000" dirty="0" smtClean="0"/>
              <a:t>2) ____________________________________________________________________ _____________________________________________________(page ____________)</a:t>
            </a:r>
            <a:br>
              <a:rPr lang="en-US" sz="2000" dirty="0" smtClean="0"/>
            </a:br>
            <a:r>
              <a:rPr lang="en-US" sz="2000" dirty="0" smtClean="0"/>
              <a:t/>
            </a:r>
            <a:br>
              <a:rPr lang="en-US" sz="2000" dirty="0" smtClean="0"/>
            </a:br>
            <a:r>
              <a:rPr lang="en-US" sz="2000" dirty="0" smtClean="0"/>
              <a:t/>
            </a:r>
            <a:br>
              <a:rPr lang="en-US" sz="2000" dirty="0" smtClean="0"/>
            </a:br>
            <a:r>
              <a:rPr lang="en-US" sz="2000" b="1" u="sng" dirty="0" smtClean="0"/>
              <a:t>Main Idea</a:t>
            </a:r>
            <a:r>
              <a:rPr lang="en-US" sz="2000" dirty="0"/>
              <a:t> </a:t>
            </a:r>
            <a:br>
              <a:rPr lang="en-US" sz="2000" dirty="0"/>
            </a:br>
            <a:r>
              <a:rPr lang="en-US" sz="2000" dirty="0" smtClean="0"/>
              <a:t>____________________________________________________________________________________________________________________________________________</a:t>
            </a: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b="1" u="sng" dirty="0" smtClean="0"/>
              <a:t>What </a:t>
            </a:r>
            <a:r>
              <a:rPr lang="en-US" sz="2000" b="1" u="sng" dirty="0"/>
              <a:t>MORE do I want to know</a:t>
            </a:r>
            <a:r>
              <a:rPr lang="en-US" sz="2000" b="1" u="sng" dirty="0" smtClean="0"/>
              <a:t>?</a:t>
            </a:r>
            <a:r>
              <a:rPr lang="en-US" sz="2000" dirty="0"/>
              <a:t> </a:t>
            </a:r>
            <a:br>
              <a:rPr lang="en-US" sz="2000" dirty="0"/>
            </a:br>
            <a:r>
              <a:rPr lang="en-US" sz="2000" dirty="0" smtClean="0"/>
              <a:t>____________________________________________________________________________________________________________________________________________</a:t>
            </a:r>
            <a:endParaRPr lang="en-US" sz="2000" dirty="0"/>
          </a:p>
        </p:txBody>
      </p:sp>
    </p:spTree>
    <p:extLst>
      <p:ext uri="{BB962C8B-B14F-4D97-AF65-F5344CB8AC3E}">
        <p14:creationId xmlns:p14="http://schemas.microsoft.com/office/powerpoint/2010/main" val="26737812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a:t>
            </a:r>
            <a:endParaRPr lang="en-US" dirty="0"/>
          </a:p>
        </p:txBody>
      </p:sp>
      <p:sp>
        <p:nvSpPr>
          <p:cNvPr id="3" name="Content Placeholder 2"/>
          <p:cNvSpPr>
            <a:spLocks noGrp="1"/>
          </p:cNvSpPr>
          <p:nvPr>
            <p:ph idx="1"/>
          </p:nvPr>
        </p:nvSpPr>
        <p:spPr/>
        <p:txBody>
          <a:bodyPr/>
          <a:lstStyle/>
          <a:p>
            <a:r>
              <a:rPr lang="en-US" dirty="0" smtClean="0"/>
              <a:t>Read independently OR as a group. </a:t>
            </a:r>
          </a:p>
          <a:p>
            <a:r>
              <a:rPr lang="en-US" dirty="0" smtClean="0"/>
              <a:t>*Make sure everyone is able to read &amp; understand.</a:t>
            </a:r>
          </a:p>
          <a:p>
            <a:r>
              <a:rPr lang="en-US" dirty="0" smtClean="0"/>
              <a:t>Annotate </a:t>
            </a:r>
            <a:r>
              <a:rPr lang="en-US" b="1" dirty="0" smtClean="0">
                <a:solidFill>
                  <a:srgbClr val="FF0080"/>
                </a:solidFill>
              </a:rPr>
              <a:t>INDEPENDENTLY</a:t>
            </a:r>
            <a:r>
              <a:rPr lang="en-US" dirty="0" smtClean="0"/>
              <a:t>.</a:t>
            </a:r>
            <a:endParaRPr lang="en-US" dirty="0"/>
          </a:p>
        </p:txBody>
      </p:sp>
    </p:spTree>
    <p:extLst>
      <p:ext uri="{BB962C8B-B14F-4D97-AF65-F5344CB8AC3E}">
        <p14:creationId xmlns:p14="http://schemas.microsoft.com/office/powerpoint/2010/main" val="40259690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 Talk – Open Exchange</a:t>
            </a:r>
            <a:endParaRPr lang="en-US" dirty="0"/>
          </a:p>
        </p:txBody>
      </p:sp>
      <p:sp>
        <p:nvSpPr>
          <p:cNvPr id="3" name="Content Placeholder 2"/>
          <p:cNvSpPr>
            <a:spLocks noGrp="1"/>
          </p:cNvSpPr>
          <p:nvPr>
            <p:ph idx="1"/>
          </p:nvPr>
        </p:nvSpPr>
        <p:spPr>
          <a:xfrm>
            <a:off x="738042" y="1600200"/>
            <a:ext cx="7948758" cy="3496643"/>
          </a:xfrm>
        </p:spPr>
        <p:txBody>
          <a:bodyPr numCol="3">
            <a:normAutofit lnSpcReduction="10000"/>
          </a:bodyPr>
          <a:lstStyle/>
          <a:p>
            <a:pPr marL="0" indent="0">
              <a:buNone/>
            </a:pPr>
            <a:r>
              <a:rPr lang="en-US" u="sng" dirty="0" smtClean="0">
                <a:solidFill>
                  <a:srgbClr val="FF0080"/>
                </a:solidFill>
              </a:rPr>
              <a:t>PARTNER 1:</a:t>
            </a:r>
          </a:p>
          <a:p>
            <a:r>
              <a:rPr lang="en-US" dirty="0" smtClean="0">
                <a:solidFill>
                  <a:srgbClr val="FF0080"/>
                </a:solidFill>
              </a:rPr>
              <a:t>Think</a:t>
            </a:r>
          </a:p>
          <a:p>
            <a:r>
              <a:rPr lang="en-US" dirty="0" smtClean="0">
                <a:solidFill>
                  <a:srgbClr val="FF0080"/>
                </a:solidFill>
              </a:rPr>
              <a:t>Talk</a:t>
            </a:r>
          </a:p>
          <a:p>
            <a:pPr marL="0" indent="0">
              <a:buNone/>
            </a:pPr>
            <a:endParaRPr lang="en-US" dirty="0" smtClean="0"/>
          </a:p>
          <a:p>
            <a:endParaRPr lang="en-US" dirty="0"/>
          </a:p>
          <a:p>
            <a:endParaRPr lang="en-US" dirty="0" smtClean="0"/>
          </a:p>
          <a:p>
            <a:pPr marL="0" indent="0">
              <a:buNone/>
            </a:pPr>
            <a:r>
              <a:rPr lang="en-US" u="sng" dirty="0" smtClean="0">
                <a:solidFill>
                  <a:srgbClr val="8000FF"/>
                </a:solidFill>
              </a:rPr>
              <a:t>PARTNER 2: </a:t>
            </a:r>
          </a:p>
          <a:p>
            <a:r>
              <a:rPr lang="en-US" dirty="0" smtClean="0">
                <a:solidFill>
                  <a:srgbClr val="8000FF"/>
                </a:solidFill>
              </a:rPr>
              <a:t>Think </a:t>
            </a:r>
          </a:p>
          <a:p>
            <a:r>
              <a:rPr lang="en-US" dirty="0" smtClean="0">
                <a:solidFill>
                  <a:srgbClr val="8000FF"/>
                </a:solidFill>
              </a:rPr>
              <a:t>Talk</a:t>
            </a:r>
          </a:p>
          <a:p>
            <a:endParaRPr lang="en-US" dirty="0"/>
          </a:p>
          <a:p>
            <a:pPr marL="0" indent="0">
              <a:buNone/>
            </a:pPr>
            <a:endParaRPr lang="en-US" dirty="0"/>
          </a:p>
          <a:p>
            <a:endParaRPr lang="en-US" dirty="0" smtClean="0"/>
          </a:p>
          <a:p>
            <a:pPr marL="0" indent="0">
              <a:buNone/>
            </a:pPr>
            <a:r>
              <a:rPr lang="en-US" u="sng" dirty="0" smtClean="0">
                <a:solidFill>
                  <a:srgbClr val="0080FF"/>
                </a:solidFill>
              </a:rPr>
              <a:t>PARTNER 3: </a:t>
            </a:r>
          </a:p>
          <a:p>
            <a:r>
              <a:rPr lang="en-US" dirty="0" smtClean="0">
                <a:solidFill>
                  <a:srgbClr val="0080FF"/>
                </a:solidFill>
              </a:rPr>
              <a:t>Think</a:t>
            </a:r>
          </a:p>
          <a:p>
            <a:r>
              <a:rPr lang="en-US" dirty="0" smtClean="0">
                <a:solidFill>
                  <a:srgbClr val="0080FF"/>
                </a:solidFill>
              </a:rPr>
              <a:t>Talk</a:t>
            </a:r>
          </a:p>
          <a:p>
            <a:pPr marL="0" indent="0">
              <a:buNone/>
            </a:pPr>
            <a:endParaRPr lang="en-US" dirty="0"/>
          </a:p>
        </p:txBody>
      </p:sp>
      <p:pic>
        <p:nvPicPr>
          <p:cNvPr id="4" name="Picture 3"/>
          <p:cNvPicPr>
            <a:picLocks noChangeAspect="1"/>
          </p:cNvPicPr>
          <p:nvPr/>
        </p:nvPicPr>
        <p:blipFill>
          <a:blip r:embed="rId3"/>
          <a:stretch>
            <a:fillRect/>
          </a:stretch>
        </p:blipFill>
        <p:spPr>
          <a:xfrm>
            <a:off x="3209626" y="4147998"/>
            <a:ext cx="2723620" cy="2710002"/>
          </a:xfrm>
          <a:prstGeom prst="rect">
            <a:avLst/>
          </a:prstGeom>
        </p:spPr>
      </p:pic>
      <p:sp>
        <p:nvSpPr>
          <p:cNvPr id="5" name="TextBox 4"/>
          <p:cNvSpPr txBox="1"/>
          <p:nvPr/>
        </p:nvSpPr>
        <p:spPr>
          <a:xfrm>
            <a:off x="234071" y="5241403"/>
            <a:ext cx="2626057" cy="646331"/>
          </a:xfrm>
          <a:prstGeom prst="rect">
            <a:avLst/>
          </a:prstGeom>
          <a:noFill/>
        </p:spPr>
        <p:txBody>
          <a:bodyPr wrap="square" rtlCol="0">
            <a:spAutoFit/>
          </a:bodyPr>
          <a:lstStyle/>
          <a:p>
            <a:pPr algn="r"/>
            <a:r>
              <a:rPr lang="en-US" sz="3600" dirty="0" smtClean="0"/>
              <a:t>Open</a:t>
            </a:r>
            <a:endParaRPr lang="en-US" sz="3600" dirty="0"/>
          </a:p>
        </p:txBody>
      </p:sp>
      <p:sp>
        <p:nvSpPr>
          <p:cNvPr id="6" name="TextBox 5"/>
          <p:cNvSpPr txBox="1"/>
          <p:nvPr/>
        </p:nvSpPr>
        <p:spPr>
          <a:xfrm>
            <a:off x="6297031" y="5249243"/>
            <a:ext cx="2626057" cy="646331"/>
          </a:xfrm>
          <a:prstGeom prst="rect">
            <a:avLst/>
          </a:prstGeom>
          <a:noFill/>
        </p:spPr>
        <p:txBody>
          <a:bodyPr wrap="square" rtlCol="0">
            <a:spAutoFit/>
          </a:bodyPr>
          <a:lstStyle/>
          <a:p>
            <a:r>
              <a:rPr lang="en-US" sz="3600" dirty="0" smtClean="0"/>
              <a:t>Exchange</a:t>
            </a:r>
            <a:endParaRPr lang="en-US" sz="3600" dirty="0"/>
          </a:p>
        </p:txBody>
      </p:sp>
    </p:spTree>
    <p:extLst>
      <p:ext uri="{BB962C8B-B14F-4D97-AF65-F5344CB8AC3E}">
        <p14:creationId xmlns:p14="http://schemas.microsoft.com/office/powerpoint/2010/main" val="36782181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1432</TotalTime>
  <Words>444</Words>
  <Application>Microsoft Macintosh PowerPoint</Application>
  <PresentationFormat>On-screen Show (4:3)</PresentationFormat>
  <Paragraphs>72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Gender Studies                              GI-3 Ms. Lindsay </vt:lpstr>
      <vt:lpstr>PowerPoint Presentation</vt:lpstr>
      <vt:lpstr>ANNOTATING</vt:lpstr>
      <vt:lpstr>PowerPoint Presentation</vt:lpstr>
      <vt:lpstr>MODEL</vt:lpstr>
      <vt:lpstr>ANNOTATING</vt:lpstr>
      <vt:lpstr>Name of the Source: _______________________________________________________________   Important Facts/Ideas 1) ____________________________________________________________________ ____________________________________________________(page ____________)   2) ____________________________________________________________________ _____________________________________________________(page ____________)   Main Idea  ____________________________________________________________________________________________________________________________________________   What MORE do I want to know?  ____________________________________________________________________________________________________________________________________________</vt:lpstr>
      <vt:lpstr>Group Work</vt:lpstr>
      <vt:lpstr>Think – Talk – Open Exchange</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Studies                              GI-3 Ms. Lindsay </dc:title>
  <dc:creator>Lindsay Lyons</dc:creator>
  <cp:lastModifiedBy>Lindsay Lyons</cp:lastModifiedBy>
  <cp:revision>6</cp:revision>
  <dcterms:created xsi:type="dcterms:W3CDTF">2015-01-12T17:05:50Z</dcterms:created>
  <dcterms:modified xsi:type="dcterms:W3CDTF">2015-01-15T21:33:24Z</dcterms:modified>
</cp:coreProperties>
</file>