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8" r:id="rId5"/>
    <p:sldId id="263" r:id="rId6"/>
    <p:sldId id="269" r:id="rId7"/>
    <p:sldId id="264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29E-22BE-5448-8BEF-7A55A2152FBA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C283-4AAC-1840-B6D5-701D0928E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r>
              <a:rPr lang="en-US" baseline="0" dirty="0" smtClean="0"/>
              <a:t> - use this routine to ensure all ideas are heard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4C283-4AAC-1840-B6D5-701D0928E5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9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066F-A0C9-C149-ABC4-9AB7BC31CCC1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E653-2E7A-5A4B-8F11-DDC64DE52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GI-7</a:t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58694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800" dirty="0" smtClean="0">
                <a:solidFill>
                  <a:srgbClr val="FF0000"/>
                </a:solidFill>
              </a:rPr>
              <a:t>Aim: </a:t>
            </a:r>
            <a:r>
              <a:rPr lang="en-US" sz="3800" dirty="0">
                <a:solidFill>
                  <a:srgbClr val="FF0000"/>
                </a:solidFill>
              </a:rPr>
              <a:t>How </a:t>
            </a:r>
            <a:r>
              <a:rPr lang="en-US" sz="3800" dirty="0" smtClean="0">
                <a:solidFill>
                  <a:srgbClr val="FF0000"/>
                </a:solidFill>
              </a:rPr>
              <a:t>can we teach the class for one hour? </a:t>
            </a:r>
            <a:endParaRPr lang="en-US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Do Now: Take out the outline your group created yesterday. 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rgbClr val="008000"/>
                </a:solidFill>
              </a:rPr>
              <a:t>HW Due Today: </a:t>
            </a:r>
            <a:r>
              <a:rPr lang="en-US" sz="3400" b="1" u="sng" dirty="0" smtClean="0">
                <a:solidFill>
                  <a:srgbClr val="008000"/>
                </a:solidFill>
              </a:rPr>
              <a:t>AT LEAST </a:t>
            </a:r>
            <a:r>
              <a:rPr lang="en-US" sz="3400" dirty="0" smtClean="0">
                <a:solidFill>
                  <a:srgbClr val="008000"/>
                </a:solidFill>
              </a:rPr>
              <a:t>3 internet sources &amp; 1 book source (both sides of the sheet, including source information!)</a:t>
            </a:r>
            <a:endParaRPr lang="en-US" sz="34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80"/>
                </a:solidFill>
              </a:rPr>
              <a:t>What do we do next?</a:t>
            </a:r>
            <a:endParaRPr lang="en-US" dirty="0">
              <a:solidFill>
                <a:srgbClr val="FF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8" y="1143000"/>
            <a:ext cx="8978331" cy="5298597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8000FF"/>
                </a:solidFill>
              </a:rPr>
              <a:t>Make a list of what needs to be done</a:t>
            </a:r>
          </a:p>
          <a:p>
            <a:endParaRPr lang="en-US" sz="3800" dirty="0" smtClean="0">
              <a:solidFill>
                <a:srgbClr val="8000FF"/>
              </a:solidFill>
            </a:endParaRPr>
          </a:p>
          <a:p>
            <a:endParaRPr lang="en-US" sz="3800" dirty="0" smtClean="0">
              <a:solidFill>
                <a:srgbClr val="8000FF"/>
              </a:solidFill>
            </a:endParaRPr>
          </a:p>
          <a:p>
            <a:endParaRPr lang="en-US" sz="3800" dirty="0" smtClean="0">
              <a:solidFill>
                <a:srgbClr val="8000FF"/>
              </a:solidFill>
            </a:endParaRPr>
          </a:p>
          <a:p>
            <a:endParaRPr lang="en-US" sz="2000" dirty="0" smtClean="0">
              <a:solidFill>
                <a:srgbClr val="8000FF"/>
              </a:solidFill>
            </a:endParaRPr>
          </a:p>
          <a:p>
            <a:r>
              <a:rPr lang="en-US" sz="3800" dirty="0" smtClean="0">
                <a:solidFill>
                  <a:srgbClr val="8000FF"/>
                </a:solidFill>
              </a:rPr>
              <a:t>Decide which person is finishing each task</a:t>
            </a:r>
            <a:endParaRPr lang="en-US" sz="3800" dirty="0">
              <a:solidFill>
                <a:srgbClr val="8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24" y="4969232"/>
            <a:ext cx="1888768" cy="1888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88" y="185569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43" y="3128774"/>
            <a:ext cx="1230757" cy="1449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lesson?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1" y="1161892"/>
            <a:ext cx="8835671" cy="5696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Objective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what you want the class to learn 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Essential Question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must use critical thinking to answer (no 1 answer)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u</a:t>
            </a:r>
            <a:r>
              <a:rPr lang="en-US" dirty="0" smtClean="0">
                <a:solidFill>
                  <a:srgbClr val="8000FF"/>
                </a:solidFill>
              </a:rPr>
              <a:t>sually starts with “How” or “Why”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8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26" y="1161891"/>
            <a:ext cx="2418583" cy="13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Essential Questions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NOT “ESSENTIAL”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02484" y="2174875"/>
            <a:ext cx="4294904" cy="3951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FF"/>
                </a:solidFill>
              </a:rPr>
              <a:t>Where does FGM occur?</a:t>
            </a:r>
          </a:p>
          <a:p>
            <a:endParaRPr lang="en-US" sz="2800" dirty="0" smtClean="0">
              <a:solidFill>
                <a:srgbClr val="8000FF"/>
              </a:solidFill>
            </a:endParaRPr>
          </a:p>
          <a:p>
            <a:endParaRPr lang="en-US" sz="2800" dirty="0">
              <a:solidFill>
                <a:srgbClr val="8000FF"/>
              </a:solidFill>
            </a:endParaRPr>
          </a:p>
          <a:p>
            <a:r>
              <a:rPr lang="en-US" sz="2800" dirty="0" smtClean="0">
                <a:solidFill>
                  <a:srgbClr val="8000FF"/>
                </a:solidFill>
              </a:rPr>
              <a:t>Are boys or girls victims of FGM?</a:t>
            </a:r>
          </a:p>
          <a:p>
            <a:endParaRPr lang="en-US" sz="2800" dirty="0">
              <a:solidFill>
                <a:srgbClr val="8000FF"/>
              </a:solidFill>
            </a:endParaRPr>
          </a:p>
          <a:p>
            <a:r>
              <a:rPr lang="en-US" sz="2800" dirty="0" smtClean="0">
                <a:solidFill>
                  <a:srgbClr val="8000FF"/>
                </a:solidFill>
              </a:rPr>
              <a:t>What is being done to solve this problem? </a:t>
            </a:r>
            <a:endParaRPr lang="en-US" sz="2800" dirty="0">
              <a:solidFill>
                <a:srgbClr val="8000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VERY STRONG!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498974" cy="3951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80"/>
                </a:solidFill>
              </a:rPr>
              <a:t>How has FGM affected girls in Africa? </a:t>
            </a:r>
          </a:p>
          <a:p>
            <a:endParaRPr lang="en-US" sz="2800" dirty="0">
              <a:solidFill>
                <a:srgbClr val="FF0080"/>
              </a:solidFill>
            </a:endParaRPr>
          </a:p>
          <a:p>
            <a:r>
              <a:rPr lang="en-US" sz="2800" dirty="0" smtClean="0">
                <a:solidFill>
                  <a:srgbClr val="FF0080"/>
                </a:solidFill>
              </a:rPr>
              <a:t>How do gender roles affect the practice of FGM?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80"/>
                </a:solidFill>
              </a:rPr>
              <a:t> </a:t>
            </a:r>
            <a:endParaRPr lang="en-US" sz="2800" dirty="0">
              <a:solidFill>
                <a:srgbClr val="FF0080"/>
              </a:solidFill>
            </a:endParaRPr>
          </a:p>
          <a:p>
            <a:r>
              <a:rPr lang="en-US" sz="2800" dirty="0" smtClean="0">
                <a:solidFill>
                  <a:srgbClr val="FF0080"/>
                </a:solidFill>
              </a:rPr>
              <a:t>Why has this problem been difficult to solve? </a:t>
            </a:r>
            <a:endParaRPr lang="en-US" sz="2800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43" y="3128774"/>
            <a:ext cx="1230757" cy="1449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lesson?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1" y="1161892"/>
            <a:ext cx="8835671" cy="5696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Objective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what you want the class to learn 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Essential Question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must use critical thinking to answer (no 1 answer)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u</a:t>
            </a:r>
            <a:r>
              <a:rPr lang="en-US" dirty="0" smtClean="0">
                <a:solidFill>
                  <a:srgbClr val="8000FF"/>
                </a:solidFill>
              </a:rPr>
              <a:t>sually starts with “How” or “Why”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8000FF"/>
              </a:solidFill>
            </a:endParaRPr>
          </a:p>
          <a:p>
            <a:r>
              <a:rPr lang="en-US" dirty="0" smtClean="0">
                <a:solidFill>
                  <a:srgbClr val="FF0080"/>
                </a:solidFill>
              </a:rPr>
              <a:t>Activity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h</a:t>
            </a:r>
            <a:r>
              <a:rPr lang="en-US" dirty="0" smtClean="0">
                <a:solidFill>
                  <a:srgbClr val="8000FF"/>
                </a:solidFill>
              </a:rPr>
              <a:t>ow you will get the information to the </a:t>
            </a:r>
            <a:r>
              <a:rPr lang="en-US" dirty="0" smtClean="0">
                <a:solidFill>
                  <a:srgbClr val="8000FF"/>
                </a:solidFill>
              </a:rPr>
              <a:t>class</a:t>
            </a:r>
            <a:endParaRPr lang="en-US" dirty="0" smtClean="0">
              <a:solidFill>
                <a:srgbClr val="8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26" y="1161891"/>
            <a:ext cx="2418583" cy="13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377" y="3809744"/>
            <a:ext cx="1786394" cy="11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9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14" y="3134526"/>
            <a:ext cx="3492500" cy="1905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Interactive lecture</a:t>
            </a:r>
          </a:p>
          <a:p>
            <a:endParaRPr lang="en-US" sz="4000" dirty="0" smtClean="0"/>
          </a:p>
          <a:p>
            <a:r>
              <a:rPr lang="en-US" sz="4000" dirty="0" smtClean="0"/>
              <a:t>Stations/Gallery walk/Write-around</a:t>
            </a:r>
          </a:p>
          <a:p>
            <a:endParaRPr lang="en-US" sz="4000" dirty="0" smtClean="0"/>
          </a:p>
          <a:p>
            <a:r>
              <a:rPr lang="en-US" sz="4000" dirty="0" smtClean="0"/>
              <a:t>Jigsaw</a:t>
            </a:r>
          </a:p>
          <a:p>
            <a:endParaRPr lang="en-US" sz="4000" dirty="0" smtClean="0"/>
          </a:p>
          <a:p>
            <a:r>
              <a:rPr lang="en-US" sz="4000" dirty="0" smtClean="0"/>
              <a:t>Simulation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75" y="301924"/>
            <a:ext cx="1669736" cy="230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962" y="3373621"/>
            <a:ext cx="1988027" cy="1988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89" y="5267099"/>
            <a:ext cx="2369984" cy="15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7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243" y="3128774"/>
            <a:ext cx="1230757" cy="1449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lesson?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1" y="1161892"/>
            <a:ext cx="8835671" cy="5696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80"/>
                </a:solidFill>
              </a:rPr>
              <a:t>Objective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what you want the class to learn 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Essential Question</a:t>
            </a:r>
          </a:p>
          <a:p>
            <a:pPr lvl="1"/>
            <a:r>
              <a:rPr lang="en-US" dirty="0" smtClean="0">
                <a:solidFill>
                  <a:srgbClr val="8000FF"/>
                </a:solidFill>
              </a:rPr>
              <a:t>must use critical thinking to answer (no 1 answer)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u</a:t>
            </a:r>
            <a:r>
              <a:rPr lang="en-US" dirty="0" smtClean="0">
                <a:solidFill>
                  <a:srgbClr val="8000FF"/>
                </a:solidFill>
              </a:rPr>
              <a:t>sually starts with “How” or “Why”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8000FF"/>
              </a:solidFill>
            </a:endParaRPr>
          </a:p>
          <a:p>
            <a:r>
              <a:rPr lang="en-US" dirty="0" smtClean="0">
                <a:solidFill>
                  <a:srgbClr val="FF0080"/>
                </a:solidFill>
              </a:rPr>
              <a:t>Activity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h</a:t>
            </a:r>
            <a:r>
              <a:rPr lang="en-US" dirty="0" smtClean="0">
                <a:solidFill>
                  <a:srgbClr val="8000FF"/>
                </a:solidFill>
              </a:rPr>
              <a:t>ow you will get the information to the class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Assessment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solidFill>
                  <a:srgbClr val="8000FF"/>
                </a:solidFill>
              </a:rPr>
              <a:t>h</a:t>
            </a:r>
            <a:r>
              <a:rPr lang="en-US" dirty="0" smtClean="0">
                <a:solidFill>
                  <a:srgbClr val="8000FF"/>
                </a:solidFill>
              </a:rPr>
              <a:t>ow you will know the class learned what you taught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26" y="1161891"/>
            <a:ext cx="2418583" cy="13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377" y="3809744"/>
            <a:ext cx="1786394" cy="1183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367" y="4993230"/>
            <a:ext cx="1918379" cy="10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38" y="3429000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322"/>
            <a:ext cx="4568088" cy="1143000"/>
          </a:xfrm>
        </p:spPr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Students answer essential question (exit slip)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Multiple choice quiz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Mini seminar</a:t>
            </a:r>
          </a:p>
          <a:p>
            <a:endParaRPr lang="en-US" sz="3600" dirty="0" smtClean="0"/>
          </a:p>
          <a:p>
            <a:r>
              <a:rPr lang="en-US" sz="3600" dirty="0" smtClean="0"/>
              <a:t>Mini project/poster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288" y="0"/>
            <a:ext cx="4118712" cy="181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945" y="4121071"/>
            <a:ext cx="2057055" cy="2736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625" y="2284917"/>
            <a:ext cx="2334637" cy="18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in the boxes on your worksheet </a:t>
            </a:r>
            <a:br>
              <a:rPr lang="en-US" dirty="0" smtClean="0"/>
            </a:br>
            <a:r>
              <a:rPr lang="en-US" dirty="0" smtClean="0"/>
              <a:t>AS A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002" r="-32002"/>
          <a:stretch>
            <a:fillRect/>
          </a:stretch>
        </p:blipFill>
        <p:spPr>
          <a:xfrm>
            <a:off x="-349745" y="1333555"/>
            <a:ext cx="10045148" cy="5524445"/>
          </a:xfrm>
        </p:spPr>
      </p:pic>
      <p:sp>
        <p:nvSpPr>
          <p:cNvPr id="5" name="Down Arrow 4"/>
          <p:cNvSpPr/>
          <p:nvPr/>
        </p:nvSpPr>
        <p:spPr>
          <a:xfrm>
            <a:off x="6405862" y="772992"/>
            <a:ext cx="920383" cy="1067464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– Talk – Open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42" y="1600200"/>
            <a:ext cx="7948758" cy="3496643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80"/>
                </a:solidFill>
              </a:rPr>
              <a:t>PARTNER 1: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Think</a:t>
            </a:r>
          </a:p>
          <a:p>
            <a:r>
              <a:rPr lang="en-US" dirty="0" smtClean="0">
                <a:solidFill>
                  <a:srgbClr val="FF0080"/>
                </a:solidFill>
              </a:rPr>
              <a:t>Talk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8000FF"/>
                </a:solidFill>
              </a:rPr>
              <a:t>PARTNER 2: </a:t>
            </a:r>
          </a:p>
          <a:p>
            <a:r>
              <a:rPr lang="en-US" dirty="0" smtClean="0">
                <a:solidFill>
                  <a:srgbClr val="8000FF"/>
                </a:solidFill>
              </a:rPr>
              <a:t>Think </a:t>
            </a:r>
          </a:p>
          <a:p>
            <a:r>
              <a:rPr lang="en-US" dirty="0" smtClean="0">
                <a:solidFill>
                  <a:srgbClr val="8000FF"/>
                </a:solidFill>
              </a:rPr>
              <a:t>Talk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80FF"/>
                </a:solidFill>
              </a:rPr>
              <a:t>PARTNER 3: </a:t>
            </a:r>
          </a:p>
          <a:p>
            <a:r>
              <a:rPr lang="en-US" dirty="0" smtClean="0">
                <a:solidFill>
                  <a:srgbClr val="0080FF"/>
                </a:solidFill>
              </a:rPr>
              <a:t>Think</a:t>
            </a:r>
          </a:p>
          <a:p>
            <a:r>
              <a:rPr lang="en-US" dirty="0" smtClean="0">
                <a:solidFill>
                  <a:srgbClr val="0080FF"/>
                </a:solidFill>
              </a:rPr>
              <a:t>Talk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26" y="4147998"/>
            <a:ext cx="2723620" cy="271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071" y="5241403"/>
            <a:ext cx="262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Open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97031" y="5249243"/>
            <a:ext cx="262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Exchange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99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350</Words>
  <Application>Microsoft Macintosh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Gender Studies                              GI-7 Ms. Lindsay </vt:lpstr>
      <vt:lpstr>What’s in a lesson?</vt:lpstr>
      <vt:lpstr>Essential Questions MODELS</vt:lpstr>
      <vt:lpstr>What’s in a lesson?</vt:lpstr>
      <vt:lpstr>Activities</vt:lpstr>
      <vt:lpstr>What’s in a lesson?</vt:lpstr>
      <vt:lpstr>Assessments</vt:lpstr>
      <vt:lpstr>Fill in the boxes on your worksheet  AS A GROUP</vt:lpstr>
      <vt:lpstr>Think – Talk – Open Exchange</vt:lpstr>
      <vt:lpstr>What do we do next?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GI-7 Ms. Lindsay </dc:title>
  <dc:creator>Lindsay Lyons</dc:creator>
  <cp:lastModifiedBy>Lindsay Lyons</cp:lastModifiedBy>
  <cp:revision>12</cp:revision>
  <dcterms:created xsi:type="dcterms:W3CDTF">2015-01-16T17:12:20Z</dcterms:created>
  <dcterms:modified xsi:type="dcterms:W3CDTF">2015-01-21T20:00:03Z</dcterms:modified>
</cp:coreProperties>
</file>