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1" r:id="rId2"/>
    <p:sldId id="257" r:id="rId3"/>
    <p:sldId id="259" r:id="rId4"/>
    <p:sldId id="260" r:id="rId5"/>
    <p:sldId id="262" r:id="rId6"/>
    <p:sldId id="263" r:id="rId7"/>
    <p:sldId id="264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794" autoAdjust="0"/>
    <p:restoredTop sz="81836" autoAdjust="0"/>
  </p:normalViewPr>
  <p:slideViewPr>
    <p:cSldViewPr snapToGrid="0" snapToObjects="1">
      <p:cViewPr varScale="1">
        <p:scale>
          <a:sx n="68" d="100"/>
          <a:sy n="68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3FF76-DFB3-DA41-B155-E283CFAC3C47}" type="datetimeFigureOut">
              <a:rPr lang="en-US" smtClean="0"/>
              <a:t>9/28/14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31485-15FD-1147-9A07-929B149FB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47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0000FF"/>
                </a:solidFill>
              </a:rPr>
              <a:t>the country you born in/have citizenship in </a:t>
            </a:r>
          </a:p>
          <a:p>
            <a:endParaRPr lang="en-US" sz="1200" dirty="0" smtClean="0">
              <a:solidFill>
                <a:srgbClr val="0000FF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8000"/>
                </a:solidFill>
              </a:rPr>
              <a:t>moving to another place permanently (to live)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31485-15FD-1147-9A07-929B149FB5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29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Changing her ideas </a:t>
            </a:r>
          </a:p>
          <a:p>
            <a:r>
              <a:rPr lang="en-US" dirty="0" smtClean="0"/>
              <a:t>Repetition (counting) – EMOTION</a:t>
            </a:r>
          </a:p>
          <a:p>
            <a:r>
              <a:rPr lang="en-US" dirty="0" smtClean="0"/>
              <a:t>Description – actions, people – feelings, scenery </a:t>
            </a:r>
          </a:p>
          <a:p>
            <a:r>
              <a:rPr lang="en-US" dirty="0" smtClean="0"/>
              <a:t>“the personal is political” </a:t>
            </a:r>
          </a:p>
          <a:p>
            <a:r>
              <a:rPr lang="en-US" dirty="0" smtClean="0"/>
              <a:t>Video – w/voice, poem written </a:t>
            </a:r>
          </a:p>
          <a:p>
            <a:r>
              <a:rPr lang="en-US" dirty="0" smtClean="0"/>
              <a:t>Migration </a:t>
            </a:r>
          </a:p>
          <a:p>
            <a:endParaRPr lang="en-US" dirty="0" smtClean="0"/>
          </a:p>
          <a:p>
            <a:r>
              <a:rPr lang="en-US" dirty="0" smtClean="0"/>
              <a:t>Rhythm – list, short phrases </a:t>
            </a:r>
          </a:p>
          <a:p>
            <a:r>
              <a:rPr lang="en-US" dirty="0" smtClean="0"/>
              <a:t>Experience/memory </a:t>
            </a:r>
          </a:p>
          <a:p>
            <a:r>
              <a:rPr lang="en-US" dirty="0" smtClean="0"/>
              <a:t>Emotion – of hers, of family’s, of reader’s</a:t>
            </a:r>
          </a:p>
          <a:p>
            <a:r>
              <a:rPr lang="en-US" dirty="0" smtClean="0"/>
              <a:t>Makes you feel like you</a:t>
            </a:r>
            <a:r>
              <a:rPr lang="fr-FR" dirty="0" smtClean="0"/>
              <a:t>’</a:t>
            </a:r>
            <a:r>
              <a:rPr lang="en-US" dirty="0" smtClean="0"/>
              <a:t>re there </a:t>
            </a:r>
          </a:p>
          <a:p>
            <a:r>
              <a:rPr lang="en-US" smtClean="0"/>
              <a:t>Native language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31485-15FD-1147-9A07-929B149FB5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53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31485-15FD-1147-9A07-929B149FB5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14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5F06-30CA-3042-AABD-614C717C5F28}" type="datetimeFigureOut">
              <a:rPr lang="en-US" smtClean="0"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064E-1A06-3144-8E1D-CC8B77821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22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5F06-30CA-3042-AABD-614C717C5F28}" type="datetimeFigureOut">
              <a:rPr lang="en-US" smtClean="0"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064E-1A06-3144-8E1D-CC8B77821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1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5F06-30CA-3042-AABD-614C717C5F28}" type="datetimeFigureOut">
              <a:rPr lang="en-US" smtClean="0"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064E-1A06-3144-8E1D-CC8B77821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80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5F06-30CA-3042-AABD-614C717C5F28}" type="datetimeFigureOut">
              <a:rPr lang="en-US" smtClean="0"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064E-1A06-3144-8E1D-CC8B77821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7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5F06-30CA-3042-AABD-614C717C5F28}" type="datetimeFigureOut">
              <a:rPr lang="en-US" smtClean="0"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064E-1A06-3144-8E1D-CC8B77821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5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5F06-30CA-3042-AABD-614C717C5F28}" type="datetimeFigureOut">
              <a:rPr lang="en-US" smtClean="0"/>
              <a:t>9/28/14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064E-1A06-3144-8E1D-CC8B77821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99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5F06-30CA-3042-AABD-614C717C5F28}" type="datetimeFigureOut">
              <a:rPr lang="en-US" smtClean="0"/>
              <a:t>9/28/14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064E-1A06-3144-8E1D-CC8B77821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38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5F06-30CA-3042-AABD-614C717C5F28}" type="datetimeFigureOut">
              <a:rPr lang="en-US" smtClean="0"/>
              <a:t>9/28/14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064E-1A06-3144-8E1D-CC8B77821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99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5F06-30CA-3042-AABD-614C717C5F28}" type="datetimeFigureOut">
              <a:rPr lang="en-US" smtClean="0"/>
              <a:t>9/28/14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064E-1A06-3144-8E1D-CC8B77821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4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5F06-30CA-3042-AABD-614C717C5F28}" type="datetimeFigureOut">
              <a:rPr lang="en-US" smtClean="0"/>
              <a:t>9/28/14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064E-1A06-3144-8E1D-CC8B77821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18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5F06-30CA-3042-AABD-614C717C5F28}" type="datetimeFigureOut">
              <a:rPr lang="en-US" smtClean="0"/>
              <a:t>9/28/14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064E-1A06-3144-8E1D-CC8B77821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11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A5F06-30CA-3042-AABD-614C717C5F28}" type="datetimeFigureOut">
              <a:rPr lang="en-US" smtClean="0"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0064E-1A06-3144-8E1D-CC8B77821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5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0"/>
            <a:ext cx="46450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02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Gender Studies                                ID</a:t>
            </a:r>
            <a:r>
              <a:rPr lang="en-US" dirty="0" smtClean="0"/>
              <a:t>-10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Ms. Lindsay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2250" y="1492250"/>
            <a:ext cx="8921750" cy="53657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dirty="0" smtClean="0">
                <a:solidFill>
                  <a:srgbClr val="FF0000"/>
                </a:solidFill>
              </a:rPr>
              <a:t>Aim: How do different </a:t>
            </a:r>
            <a:r>
              <a:rPr lang="en-US" sz="3400" dirty="0" smtClean="0">
                <a:solidFill>
                  <a:srgbClr val="FF0000"/>
                </a:solidFill>
              </a:rPr>
              <a:t>nationalities </a:t>
            </a:r>
            <a:r>
              <a:rPr lang="en-US" sz="3400" dirty="0" smtClean="0">
                <a:solidFill>
                  <a:srgbClr val="FF0000"/>
                </a:solidFill>
              </a:rPr>
              <a:t>experience our society?</a:t>
            </a:r>
          </a:p>
          <a:p>
            <a:pPr marL="0" indent="0">
              <a:buNone/>
            </a:pPr>
            <a:endParaRPr lang="en-US" sz="3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3400" dirty="0" smtClean="0">
                <a:solidFill>
                  <a:srgbClr val="0000FF"/>
                </a:solidFill>
              </a:rPr>
              <a:t>Do Now: </a:t>
            </a:r>
            <a:r>
              <a:rPr lang="en-US" sz="3400" b="1" u="sng" dirty="0" smtClean="0">
                <a:solidFill>
                  <a:srgbClr val="0000FF"/>
                </a:solidFill>
              </a:rPr>
              <a:t>Look</a:t>
            </a:r>
            <a:r>
              <a:rPr lang="en-US" sz="3400" dirty="0" smtClean="0">
                <a:solidFill>
                  <a:srgbClr val="0000FF"/>
                </a:solidFill>
              </a:rPr>
              <a:t> </a:t>
            </a:r>
            <a:r>
              <a:rPr lang="en-US" sz="3400" dirty="0" smtClean="0">
                <a:solidFill>
                  <a:srgbClr val="0000FF"/>
                </a:solidFill>
              </a:rPr>
              <a:t>the </a:t>
            </a:r>
            <a:r>
              <a:rPr lang="en-US" sz="3400" dirty="0" smtClean="0">
                <a:solidFill>
                  <a:srgbClr val="0000FF"/>
                </a:solidFill>
              </a:rPr>
              <a:t>image on </a:t>
            </a:r>
            <a:r>
              <a:rPr lang="en-US" sz="3400" dirty="0" smtClean="0">
                <a:solidFill>
                  <a:srgbClr val="0000FF"/>
                </a:solidFill>
              </a:rPr>
              <a:t>your table.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400" dirty="0" smtClean="0">
                <a:solidFill>
                  <a:srgbClr val="0000FF"/>
                </a:solidFill>
              </a:rPr>
              <a:t>Discuss </a:t>
            </a:r>
            <a:r>
              <a:rPr lang="en-US" sz="3400" dirty="0" smtClean="0">
                <a:solidFill>
                  <a:srgbClr val="0000FF"/>
                </a:solidFill>
              </a:rPr>
              <a:t>as a group &amp; determine the </a:t>
            </a:r>
            <a:r>
              <a:rPr lang="en-US" sz="3400" b="1" u="sng" dirty="0" smtClean="0">
                <a:solidFill>
                  <a:srgbClr val="0000FF"/>
                </a:solidFill>
              </a:rPr>
              <a:t>main idea</a:t>
            </a:r>
            <a:r>
              <a:rPr lang="en-US" sz="3400" dirty="0" smtClean="0">
                <a:solidFill>
                  <a:srgbClr val="0000FF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400" dirty="0" smtClean="0">
                <a:solidFill>
                  <a:srgbClr val="0000FF"/>
                </a:solidFill>
              </a:rPr>
              <a:t>Do you </a:t>
            </a:r>
            <a:r>
              <a:rPr lang="en-US" sz="3400" b="1" dirty="0" smtClean="0">
                <a:solidFill>
                  <a:srgbClr val="0000FF"/>
                </a:solidFill>
              </a:rPr>
              <a:t>agree</a:t>
            </a:r>
            <a:r>
              <a:rPr lang="en-US" sz="3400" dirty="0" smtClean="0">
                <a:solidFill>
                  <a:srgbClr val="0000FF"/>
                </a:solidFill>
              </a:rPr>
              <a:t> or </a:t>
            </a:r>
            <a:r>
              <a:rPr lang="en-US" sz="3400" b="1" dirty="0" smtClean="0">
                <a:solidFill>
                  <a:srgbClr val="0000FF"/>
                </a:solidFill>
              </a:rPr>
              <a:t>disagree</a:t>
            </a:r>
            <a:r>
              <a:rPr lang="en-US" sz="3400" dirty="0" smtClean="0">
                <a:solidFill>
                  <a:srgbClr val="0000FF"/>
                </a:solidFill>
              </a:rPr>
              <a:t>? Explain.  </a:t>
            </a:r>
            <a:endParaRPr lang="en-US" sz="34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3400" dirty="0" smtClean="0"/>
          </a:p>
          <a:p>
            <a:pPr marL="0" indent="0">
              <a:buNone/>
            </a:pPr>
            <a:r>
              <a:rPr lang="en-US" sz="3400" dirty="0" smtClean="0">
                <a:solidFill>
                  <a:srgbClr val="008000"/>
                </a:solidFill>
              </a:rPr>
              <a:t>HW Due Today: None</a:t>
            </a:r>
          </a:p>
        </p:txBody>
      </p:sp>
    </p:spTree>
    <p:extLst>
      <p:ext uri="{BB962C8B-B14F-4D97-AF65-F5344CB8AC3E}">
        <p14:creationId xmlns:p14="http://schemas.microsoft.com/office/powerpoint/2010/main" val="3116172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1055"/>
            <a:ext cx="8229600" cy="1143000"/>
          </a:xfrm>
        </p:spPr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20" y="1600200"/>
            <a:ext cx="58013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rgbClr val="0000FF"/>
                </a:solidFill>
              </a:rPr>
              <a:t>Nationality – </a:t>
            </a:r>
          </a:p>
          <a:p>
            <a:pPr marL="0" indent="0">
              <a:buNone/>
            </a:pPr>
            <a:endParaRPr lang="en-US" sz="7200" dirty="0"/>
          </a:p>
          <a:p>
            <a:pPr marL="0" indent="0">
              <a:buNone/>
            </a:pPr>
            <a:r>
              <a:rPr lang="en-US" sz="4800" dirty="0" smtClean="0">
                <a:solidFill>
                  <a:srgbClr val="008000"/>
                </a:solidFill>
              </a:rPr>
              <a:t>Migration –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913" y="1101945"/>
            <a:ext cx="3370178" cy="22299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543" y="3810806"/>
            <a:ext cx="2731548" cy="3047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8541" y="4953445"/>
            <a:ext cx="3072315" cy="190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08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Your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9203"/>
            <a:ext cx="8229600" cy="4186960"/>
          </a:xfrm>
        </p:spPr>
        <p:txBody>
          <a:bodyPr/>
          <a:lstStyle/>
          <a:p>
            <a:r>
              <a:rPr lang="en-US" dirty="0" smtClean="0"/>
              <a:t>How is life in your home country different than the US?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was the migration experience like?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490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Writing Piece – Due </a:t>
            </a:r>
            <a:r>
              <a:rPr lang="en-US" b="1" dirty="0" smtClean="0"/>
              <a:t>ID-13</a:t>
            </a:r>
            <a:br>
              <a:rPr lang="en-US" b="1" dirty="0" smtClean="0"/>
            </a:br>
            <a:r>
              <a:rPr lang="en-US" i="1" dirty="0" smtClean="0"/>
              <a:t>[</a:t>
            </a:r>
            <a:r>
              <a:rPr lang="en-US" i="1" dirty="0" smtClean="0">
                <a:solidFill>
                  <a:srgbClr val="008000"/>
                </a:solidFill>
              </a:rPr>
              <a:t>Thursday for B</a:t>
            </a:r>
            <a:r>
              <a:rPr lang="en-US" i="1" dirty="0" smtClean="0"/>
              <a:t>; </a:t>
            </a:r>
            <a:r>
              <a:rPr lang="en-US" i="1" dirty="0" smtClean="0">
                <a:solidFill>
                  <a:srgbClr val="FF6600"/>
                </a:solidFill>
              </a:rPr>
              <a:t>Friday for A, C, D</a:t>
            </a:r>
            <a:r>
              <a:rPr lang="en-US" i="1" dirty="0" smtClean="0"/>
              <a:t>]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4626"/>
            <a:ext cx="8450798" cy="5193374"/>
          </a:xfrm>
        </p:spPr>
        <p:txBody>
          <a:bodyPr>
            <a:normAutofit/>
          </a:bodyPr>
          <a:lstStyle/>
          <a:p>
            <a:r>
              <a:rPr lang="en-US" dirty="0" smtClean="0"/>
              <a:t>Task: Write a </a:t>
            </a:r>
            <a:r>
              <a:rPr lang="en-US" b="1" dirty="0" smtClean="0"/>
              <a:t>poem/story</a:t>
            </a:r>
            <a:r>
              <a:rPr lang="en-US" dirty="0" smtClean="0"/>
              <a:t> that reflects your identity </a:t>
            </a:r>
            <a:r>
              <a:rPr lang="en-US" dirty="0" smtClean="0">
                <a:solidFill>
                  <a:srgbClr val="0000FF"/>
                </a:solidFill>
              </a:rPr>
              <a:t>(gender, race, nationality)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en-US" dirty="0" smtClean="0"/>
              <a:t>Outcomes</a:t>
            </a:r>
          </a:p>
          <a:p>
            <a:pPr lvl="1"/>
            <a:r>
              <a:rPr lang="en-US" sz="3200" b="1" dirty="0" smtClean="0">
                <a:solidFill>
                  <a:srgbClr val="0000FF"/>
                </a:solidFill>
              </a:rPr>
              <a:t>Student voice, Conventions, Connections</a:t>
            </a:r>
          </a:p>
          <a:p>
            <a:pPr marL="0" indent="0">
              <a:buNone/>
            </a:pPr>
            <a:endParaRPr lang="en-US" sz="1700" dirty="0"/>
          </a:p>
          <a:p>
            <a:r>
              <a:rPr lang="en-US" dirty="0" smtClean="0"/>
              <a:t>Activities: </a:t>
            </a:r>
          </a:p>
          <a:p>
            <a:pPr lvl="1"/>
            <a:r>
              <a:rPr lang="en-US" dirty="0" smtClean="0"/>
              <a:t>Look at models</a:t>
            </a:r>
          </a:p>
          <a:p>
            <a:pPr lvl="1"/>
            <a:r>
              <a:rPr lang="en-US" dirty="0" smtClean="0"/>
              <a:t>Peer/family interviews</a:t>
            </a:r>
          </a:p>
          <a:p>
            <a:pPr lvl="1"/>
            <a:r>
              <a:rPr lang="en-US" dirty="0" smtClean="0"/>
              <a:t>Conventions lesson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594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840" y="5062297"/>
            <a:ext cx="2330562" cy="19068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620"/>
            <a:ext cx="8229600" cy="1143000"/>
          </a:xfrm>
        </p:spPr>
        <p:txBody>
          <a:bodyPr/>
          <a:lstStyle/>
          <a:p>
            <a:r>
              <a:rPr lang="en-US" dirty="0" smtClean="0"/>
              <a:t>Look at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897896" cy="5006819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800" dirty="0" smtClean="0">
                <a:solidFill>
                  <a:srgbClr val="0000FF"/>
                </a:solidFill>
              </a:rPr>
              <a:t>Read</a:t>
            </a:r>
            <a:r>
              <a:rPr lang="en-US" sz="3800" dirty="0" smtClean="0"/>
              <a:t> each model</a:t>
            </a:r>
            <a:r>
              <a:rPr lang="en-US" sz="3800" b="1" dirty="0" smtClean="0"/>
              <a:t>      as a group. </a:t>
            </a:r>
          </a:p>
          <a:p>
            <a:pPr marL="0" indent="0" algn="ctr">
              <a:buNone/>
            </a:pPr>
            <a:endParaRPr lang="en-US" sz="3800" b="1" dirty="0" smtClean="0"/>
          </a:p>
          <a:p>
            <a:pPr algn="ctr"/>
            <a:r>
              <a:rPr lang="en-US" sz="3800" dirty="0" smtClean="0"/>
              <a:t>Highlight/underline    </a:t>
            </a:r>
            <a:r>
              <a:rPr lang="en-US" sz="3800" dirty="0" smtClean="0">
                <a:solidFill>
                  <a:srgbClr val="0000FF"/>
                </a:solidFill>
              </a:rPr>
              <a:t>what you LIKE </a:t>
            </a:r>
          </a:p>
          <a:p>
            <a:pPr marL="0" indent="0" algn="ctr">
              <a:buNone/>
            </a:pPr>
            <a:endParaRPr lang="en-US" sz="3800" dirty="0" smtClean="0">
              <a:solidFill>
                <a:srgbClr val="0000FF"/>
              </a:solidFill>
            </a:endParaRPr>
          </a:p>
          <a:p>
            <a:pPr algn="ctr"/>
            <a:r>
              <a:rPr lang="en-US" sz="3800" dirty="0" smtClean="0"/>
              <a:t>Discuss as a group &amp; be ready to share out</a:t>
            </a:r>
            <a:endParaRPr lang="en-US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228" y="888588"/>
            <a:ext cx="2334712" cy="2224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5097" y="3173360"/>
            <a:ext cx="2832024" cy="188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62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LIKED…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12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7603"/>
            <a:ext cx="8229600" cy="2591264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HOMEWORK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dirty="0"/>
              <a:t>there a connection between language and how we think and behave?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" y="3907451"/>
            <a:ext cx="3096316" cy="27800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9452" y="3278594"/>
            <a:ext cx="4904548" cy="3579406"/>
          </a:xfrm>
          <a:prstGeom prst="rect">
            <a:avLst/>
          </a:prstGeom>
        </p:spPr>
      </p:pic>
      <p:sp>
        <p:nvSpPr>
          <p:cNvPr id="8" name="Left-Right Arrow 7"/>
          <p:cNvSpPr/>
          <p:nvPr/>
        </p:nvSpPr>
        <p:spPr>
          <a:xfrm>
            <a:off x="3100200" y="4722545"/>
            <a:ext cx="1073563" cy="348618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75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1855</TotalTime>
  <Words>230</Words>
  <Application>Microsoft Macintosh PowerPoint</Application>
  <PresentationFormat>On-screen Show (4:3)</PresentationFormat>
  <Paragraphs>53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Gender Studies                                ID-10  Ms. Lindsay </vt:lpstr>
      <vt:lpstr>VOCABULARY</vt:lpstr>
      <vt:lpstr>Share Your Experience</vt:lpstr>
      <vt:lpstr>Writing Piece – Due ID-13 [Thursday for B; Friday for A, C, D]</vt:lpstr>
      <vt:lpstr>Look at Models</vt:lpstr>
      <vt:lpstr>What we LIKED…</vt:lpstr>
      <vt:lpstr>HOMEWORK Is there a connection between language and how we think and behave?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Studies                                ID-10  Ms. Lindsay </dc:title>
  <dc:creator>Lindsay Lyons</dc:creator>
  <cp:lastModifiedBy>Lindsay Lyons</cp:lastModifiedBy>
  <cp:revision>21</cp:revision>
  <dcterms:created xsi:type="dcterms:W3CDTF">2014-09-28T12:45:05Z</dcterms:created>
  <dcterms:modified xsi:type="dcterms:W3CDTF">2014-09-29T19:40:55Z</dcterms:modified>
</cp:coreProperties>
</file>