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6" r:id="rId4"/>
    <p:sldId id="274" r:id="rId5"/>
    <p:sldId id="275" r:id="rId6"/>
    <p:sldId id="279" r:id="rId7"/>
    <p:sldId id="259" r:id="rId8"/>
    <p:sldId id="271" r:id="rId9"/>
    <p:sldId id="260" r:id="rId10"/>
    <p:sldId id="272" r:id="rId11"/>
    <p:sldId id="261" r:id="rId12"/>
    <p:sldId id="280" r:id="rId13"/>
    <p:sldId id="264" r:id="rId14"/>
    <p:sldId id="262" r:id="rId15"/>
    <p:sldId id="277" r:id="rId16"/>
    <p:sldId id="281" r:id="rId17"/>
    <p:sldId id="282" r:id="rId18"/>
    <p:sldId id="263" r:id="rId19"/>
    <p:sldId id="276" r:id="rId20"/>
    <p:sldId id="26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4229-22F7-824F-B749-397194CCE2FB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787E-3AB9-8E48-A333-BE1F34C6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– type of art</a:t>
            </a:r>
          </a:p>
          <a:p>
            <a:r>
              <a:rPr lang="en-US" dirty="0" smtClean="0"/>
              <a:t>Green – axis of identity </a:t>
            </a:r>
          </a:p>
          <a:p>
            <a:r>
              <a:rPr lang="en-US" dirty="0" smtClean="0"/>
              <a:t>Blue –</a:t>
            </a:r>
            <a:r>
              <a:rPr lang="en-US" baseline="0" dirty="0" smtClean="0"/>
              <a:t> where YOU fall on the axis, content, ideas</a:t>
            </a:r>
          </a:p>
          <a:p>
            <a:r>
              <a:rPr lang="en-US" baseline="0" dirty="0" smtClean="0"/>
              <a:t>Purple – vocabulary </a:t>
            </a:r>
          </a:p>
          <a:p>
            <a:r>
              <a:rPr lang="en-US" baseline="0" dirty="0" smtClean="0"/>
              <a:t>Orange – </a:t>
            </a:r>
            <a:r>
              <a:rPr lang="en-US" baseline="0" dirty="0" err="1" smtClean="0"/>
              <a:t>intersectionality</a:t>
            </a:r>
            <a:r>
              <a:rPr lang="en-US" baseline="0" dirty="0" smtClean="0"/>
              <a:t>/connection to big issues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787E-3AB9-8E48-A333-BE1F34C6DF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2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9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3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59A66-EF82-4F45-B64F-DABDE181F24A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7028-A2B0-0342-92EC-02078F37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4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Gender Studies                                </a:t>
            </a:r>
            <a:r>
              <a:rPr lang="en-US" sz="3600" dirty="0" smtClean="0"/>
              <a:t>		ID</a:t>
            </a:r>
            <a:r>
              <a:rPr lang="en-US" sz="3600" dirty="0" smtClean="0"/>
              <a:t>-</a:t>
            </a:r>
            <a:r>
              <a:rPr lang="en-US" sz="3600" dirty="0" smtClean="0"/>
              <a:t>21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Ms. Lindsay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49" y="1494968"/>
            <a:ext cx="8812617" cy="5363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Aim: </a:t>
            </a:r>
            <a:r>
              <a:rPr lang="en-US" sz="3300" dirty="0">
                <a:solidFill>
                  <a:srgbClr val="FF0000"/>
                </a:solidFill>
              </a:rPr>
              <a:t>How can I create a piece of art that reflects my identity? </a:t>
            </a:r>
            <a:endParaRPr lang="en-US" sz="3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00FF"/>
                </a:solidFill>
              </a:rPr>
              <a:t>Do Now: </a:t>
            </a:r>
            <a:r>
              <a:rPr lang="en-US" sz="3300" b="1" dirty="0" smtClean="0">
                <a:solidFill>
                  <a:srgbClr val="0000FF"/>
                </a:solidFill>
              </a:rPr>
              <a:t>On your own</a:t>
            </a:r>
            <a:r>
              <a:rPr lang="en-US" sz="3300" dirty="0" smtClean="0">
                <a:solidFill>
                  <a:srgbClr val="0000FF"/>
                </a:solidFill>
              </a:rPr>
              <a:t>, </a:t>
            </a:r>
            <a:r>
              <a:rPr lang="en-US" sz="3300" dirty="0" smtClean="0">
                <a:solidFill>
                  <a:srgbClr val="0000FF"/>
                </a:solidFill>
              </a:rPr>
              <a:t>fill in the “PREWRITING” section of your project sheet. </a:t>
            </a:r>
            <a:endParaRPr lang="en-US" sz="3400" dirty="0" smtClean="0">
              <a:solidFill>
                <a:srgbClr val="FF66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8000"/>
                </a:solidFill>
              </a:rPr>
              <a:t>Homework DUE Today: </a:t>
            </a:r>
            <a:r>
              <a:rPr lang="en-US" sz="3300" i="1" dirty="0" smtClean="0">
                <a:solidFill>
                  <a:srgbClr val="008000"/>
                </a:solidFill>
              </a:rPr>
              <a:t>Which type of art did you choose for your project?</a:t>
            </a:r>
            <a:endParaRPr lang="en-US" sz="3300" i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“Teach”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solidFill>
                  <a:srgbClr val="008000"/>
                </a:solidFill>
                <a:sym typeface="Wingdings"/>
              </a:rPr>
              <a:t>“Okay” </a:t>
            </a:r>
            <a:endParaRPr lang="en-US" i="1" dirty="0">
              <a:solidFill>
                <a:srgbClr val="008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8055" r="-18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791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“Teach”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solidFill>
                  <a:srgbClr val="008000"/>
                </a:solidFill>
                <a:sym typeface="Wingdings"/>
              </a:rPr>
              <a:t>“Okay” </a:t>
            </a:r>
            <a:endParaRPr lang="en-US" i="1" dirty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55" r="-18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650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8447"/>
            <a:ext cx="8229600" cy="1143000"/>
          </a:xfrm>
        </p:spPr>
        <p:txBody>
          <a:bodyPr/>
          <a:lstStyle/>
          <a:p>
            <a:r>
              <a:rPr lang="en-US" dirty="0" smtClean="0"/>
              <a:t>Whole Brain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64" y="1098074"/>
            <a:ext cx="8664478" cy="5384530"/>
          </a:xfrm>
        </p:spPr>
        <p:txBody>
          <a:bodyPr>
            <a:normAutofit/>
          </a:bodyPr>
          <a:lstStyle/>
          <a:p>
            <a:r>
              <a:rPr lang="en-US" b="1" dirty="0" smtClean="0"/>
              <a:t>“Class”</a:t>
            </a:r>
            <a:r>
              <a:rPr lang="en-US" dirty="0" smtClean="0"/>
              <a:t> – “</a:t>
            </a:r>
            <a:r>
              <a:rPr lang="en-US" i="1" dirty="0" smtClean="0"/>
              <a:t>Yes” 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Mirror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Scoreboard</a:t>
            </a:r>
          </a:p>
          <a:p>
            <a:endParaRPr lang="en-US" dirty="0"/>
          </a:p>
          <a:p>
            <a:r>
              <a:rPr lang="en-US" b="1" dirty="0" smtClean="0"/>
              <a:t>“Teach” </a:t>
            </a:r>
            <a:r>
              <a:rPr lang="en-US" dirty="0" smtClean="0"/>
              <a:t>– </a:t>
            </a:r>
            <a:r>
              <a:rPr lang="en-US" i="1" dirty="0" smtClean="0"/>
              <a:t>“Okay”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74" y="944553"/>
            <a:ext cx="1974226" cy="129530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05838" y="3121247"/>
            <a:ext cx="2106591" cy="1401710"/>
            <a:chOff x="6799819" y="4313566"/>
            <a:chExt cx="2344180" cy="15472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9819" y="4313566"/>
              <a:ext cx="2344180" cy="1547237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7037408" y="4868568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69774" y="4868568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447039" y="4848980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308419" y="4848980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69798" y="4829393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4"/>
          <a:srcRect l="-18244" r="-18244"/>
          <a:stretch>
            <a:fillRect/>
          </a:stretch>
        </p:blipFill>
        <p:spPr>
          <a:xfrm>
            <a:off x="2949890" y="1826398"/>
            <a:ext cx="2980013" cy="1638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657" y="4946434"/>
            <a:ext cx="2265689" cy="16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95" y="1993899"/>
            <a:ext cx="3634937" cy="36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27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a minute…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move to the table of your art type.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60744"/>
            <a:ext cx="8229600" cy="3916022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FF6600"/>
                </a:solidFill>
              </a:rPr>
              <a:t>TABLE 1: poetry </a:t>
            </a:r>
            <a:r>
              <a:rPr lang="en-US" sz="2800" dirty="0" smtClean="0">
                <a:solidFill>
                  <a:srgbClr val="FF6600"/>
                </a:solidFill>
              </a:rPr>
              <a:t>(including slam poetry)</a:t>
            </a:r>
          </a:p>
          <a:p>
            <a:r>
              <a:rPr lang="en-US" sz="3800" dirty="0" smtClean="0">
                <a:solidFill>
                  <a:srgbClr val="008000"/>
                </a:solidFill>
              </a:rPr>
              <a:t>TABLE 2: movie </a:t>
            </a:r>
          </a:p>
          <a:p>
            <a:r>
              <a:rPr lang="en-US" sz="3800" dirty="0" smtClean="0">
                <a:solidFill>
                  <a:srgbClr val="660066"/>
                </a:solidFill>
              </a:rPr>
              <a:t>TABLE 3: collage </a:t>
            </a:r>
            <a:r>
              <a:rPr lang="en-US" sz="2800" dirty="0" smtClean="0">
                <a:solidFill>
                  <a:srgbClr val="660066"/>
                </a:solidFill>
              </a:rPr>
              <a:t>(with pictures) </a:t>
            </a:r>
          </a:p>
          <a:p>
            <a:r>
              <a:rPr lang="en-US" sz="3800" dirty="0" smtClean="0">
                <a:solidFill>
                  <a:srgbClr val="0000FF"/>
                </a:solidFill>
              </a:rPr>
              <a:t>TABLE 4: drawing or painting</a:t>
            </a:r>
          </a:p>
          <a:p>
            <a:r>
              <a:rPr lang="en-US" sz="3800" dirty="0" smtClean="0">
                <a:solidFill>
                  <a:srgbClr val="FF0080"/>
                </a:solidFill>
              </a:rPr>
              <a:t>TABLE 5: </a:t>
            </a:r>
            <a:r>
              <a:rPr lang="en-US" sz="3800" dirty="0" smtClean="0">
                <a:solidFill>
                  <a:srgbClr val="FF0080"/>
                </a:solidFill>
              </a:rPr>
              <a:t>song or dance </a:t>
            </a:r>
          </a:p>
        </p:txBody>
      </p:sp>
    </p:spTree>
    <p:extLst>
      <p:ext uri="{BB962C8B-B14F-4D97-AF65-F5344CB8AC3E}">
        <p14:creationId xmlns:p14="http://schemas.microsoft.com/office/powerpoint/2010/main" val="271719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do you need to keep going?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1415590"/>
            <a:ext cx="8677706" cy="4710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“Before you share…” </a:t>
            </a:r>
            <a:r>
              <a:rPr lang="en-US" sz="4400" b="1" dirty="0" smtClean="0">
                <a:sym typeface="Wingdings"/>
              </a:rPr>
              <a:t> </a:t>
            </a:r>
            <a:r>
              <a:rPr lang="en-US" sz="1600" b="1" dirty="0" smtClean="0">
                <a:sym typeface="Wingdings"/>
              </a:rPr>
              <a:t/>
            </a:r>
            <a:br>
              <a:rPr lang="en-US" sz="1600" b="1" dirty="0" smtClean="0">
                <a:sym typeface="Wingdings"/>
              </a:rPr>
            </a:br>
            <a:r>
              <a:rPr lang="en-US" sz="1600" b="1" dirty="0" smtClean="0">
                <a:sym typeface="Wingdings"/>
              </a:rPr>
              <a:t/>
            </a:r>
            <a:br>
              <a:rPr lang="en-US" sz="1600" b="1" dirty="0" smtClean="0">
                <a:sym typeface="Wingdings"/>
              </a:rPr>
            </a:br>
            <a:r>
              <a:rPr lang="en-US" sz="4400" i="1" dirty="0" smtClean="0">
                <a:solidFill>
                  <a:srgbClr val="008000"/>
                </a:solidFill>
              </a:rPr>
              <a:t>“Put ‘</a:t>
            </a:r>
            <a:r>
              <a:rPr lang="en-US" sz="4400" i="1" dirty="0" err="1" smtClean="0">
                <a:solidFill>
                  <a:srgbClr val="008000"/>
                </a:solidFill>
              </a:rPr>
              <a:t>em</a:t>
            </a:r>
            <a:r>
              <a:rPr lang="en-US" sz="4400" i="1" dirty="0" smtClean="0">
                <a:solidFill>
                  <a:srgbClr val="008000"/>
                </a:solidFill>
              </a:rPr>
              <a:t> in the air!” </a:t>
            </a:r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2731" r="-2731"/>
          <a:stretch>
            <a:fillRect/>
          </a:stretch>
        </p:blipFill>
        <p:spPr>
          <a:xfrm>
            <a:off x="1481559" y="3519128"/>
            <a:ext cx="6071100" cy="33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9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8447"/>
            <a:ext cx="8229600" cy="1143000"/>
          </a:xfrm>
        </p:spPr>
        <p:txBody>
          <a:bodyPr/>
          <a:lstStyle/>
          <a:p>
            <a:r>
              <a:rPr lang="en-US" u="sng" dirty="0" smtClean="0"/>
              <a:t>Whole Brain Learning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64" y="1098074"/>
            <a:ext cx="8664478" cy="5384530"/>
          </a:xfrm>
        </p:spPr>
        <p:txBody>
          <a:bodyPr>
            <a:normAutofit/>
          </a:bodyPr>
          <a:lstStyle/>
          <a:p>
            <a:r>
              <a:rPr lang="en-US" b="1" dirty="0" smtClean="0"/>
              <a:t>“Class”</a:t>
            </a:r>
            <a:r>
              <a:rPr lang="en-US" dirty="0" smtClean="0"/>
              <a:t> – “</a:t>
            </a:r>
            <a:r>
              <a:rPr lang="en-US" i="1" dirty="0" smtClean="0"/>
              <a:t>Yes”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“Before you share” </a:t>
            </a:r>
            <a:r>
              <a:rPr lang="en-US" dirty="0" smtClean="0"/>
              <a:t>– </a:t>
            </a:r>
            <a:r>
              <a:rPr lang="en-US" i="1" dirty="0" smtClean="0"/>
              <a:t>“Put ‘</a:t>
            </a:r>
            <a:r>
              <a:rPr lang="en-US" i="1" dirty="0" err="1" smtClean="0"/>
              <a:t>em</a:t>
            </a:r>
            <a:r>
              <a:rPr lang="en-US" i="1" dirty="0" smtClean="0"/>
              <a:t> in the air”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Mirror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Scoreboard</a:t>
            </a:r>
          </a:p>
          <a:p>
            <a:endParaRPr lang="en-US" dirty="0"/>
          </a:p>
          <a:p>
            <a:r>
              <a:rPr lang="en-US" b="1" dirty="0" smtClean="0"/>
              <a:t>“Teach” </a:t>
            </a:r>
            <a:r>
              <a:rPr lang="en-US" dirty="0" smtClean="0"/>
              <a:t>– </a:t>
            </a:r>
            <a:r>
              <a:rPr lang="en-US" i="1" dirty="0" smtClean="0"/>
              <a:t>“Okay”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134" y="2786883"/>
            <a:ext cx="1884866" cy="1093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1" y="944553"/>
            <a:ext cx="1974226" cy="1295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222" y="3209017"/>
            <a:ext cx="1750435" cy="13139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05838" y="4522957"/>
            <a:ext cx="2106591" cy="1401710"/>
            <a:chOff x="6799819" y="4313566"/>
            <a:chExt cx="2344180" cy="15472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9819" y="4313566"/>
              <a:ext cx="2344180" cy="1547237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7037408" y="4868568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69774" y="4868568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447039" y="4848980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308419" y="4848980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69798" y="4829393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121" y="5652175"/>
            <a:ext cx="1610871" cy="12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0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Drafting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2860573"/>
            <a:ext cx="2835249" cy="7183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6188"/>
            <a:ext cx="8229600" cy="1564305"/>
          </a:xfrm>
        </p:spPr>
        <p:txBody>
          <a:bodyPr>
            <a:normAutofit/>
          </a:bodyPr>
          <a:lstStyle/>
          <a:p>
            <a:r>
              <a:rPr lang="en-US" dirty="0" smtClean="0"/>
              <a:t>Whole Brain Teacher step to </a:t>
            </a:r>
            <a:br>
              <a:rPr lang="en-US" dirty="0" smtClean="0"/>
            </a:br>
            <a:r>
              <a:rPr lang="en-US" dirty="0" smtClean="0"/>
              <a:t>add later </a:t>
            </a:r>
            <a:r>
              <a:rPr lang="en-US" b="1" i="1" dirty="0" smtClean="0"/>
              <a:t>if needed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9"/>
            <a:ext cx="8229600" cy="1143000"/>
          </a:xfrm>
        </p:spPr>
        <p:txBody>
          <a:bodyPr/>
          <a:lstStyle/>
          <a:p>
            <a:r>
              <a:rPr lang="en-US" dirty="0" smtClean="0"/>
              <a:t>Prewriting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477" y="1158279"/>
            <a:ext cx="8545424" cy="55227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80"/>
                </a:solidFill>
              </a:rPr>
              <a:t>ART TYPE: poem </a:t>
            </a:r>
          </a:p>
          <a:p>
            <a:pPr lvl="1"/>
            <a:r>
              <a:rPr lang="en-US" dirty="0" smtClean="0"/>
              <a:t>3 medium-length poems 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GENDER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… FEMALE - pressure to be thin, judged more, violence against women, street harassment </a:t>
            </a:r>
            <a:endParaRPr lang="en-US" i="1" dirty="0" smtClean="0">
              <a:solidFill>
                <a:srgbClr val="008000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RACE </a:t>
            </a:r>
            <a:r>
              <a:rPr lang="en-US" i="1" dirty="0" smtClean="0">
                <a:solidFill>
                  <a:srgbClr val="0000FF"/>
                </a:solidFill>
              </a:rPr>
              <a:t>… WHITE – </a:t>
            </a:r>
            <a:r>
              <a:rPr lang="en-US" i="1" dirty="0" smtClean="0">
                <a:solidFill>
                  <a:srgbClr val="660066"/>
                </a:solidFill>
              </a:rPr>
              <a:t>privileged</a:t>
            </a:r>
            <a:r>
              <a:rPr lang="en-US" i="1" dirty="0" smtClean="0">
                <a:solidFill>
                  <a:srgbClr val="0000FF"/>
                </a:solidFill>
              </a:rPr>
              <a:t>, stories on news (Michael Brown, Ferguson), contrast my life with a </a:t>
            </a:r>
            <a:r>
              <a:rPr lang="en-US" i="1" dirty="0" smtClean="0">
                <a:solidFill>
                  <a:srgbClr val="E46C0A"/>
                </a:solidFill>
              </a:rPr>
              <a:t>black, teenage male’s </a:t>
            </a:r>
            <a:r>
              <a:rPr lang="en-US" i="1" dirty="0" smtClean="0">
                <a:solidFill>
                  <a:srgbClr val="0000FF"/>
                </a:solidFill>
              </a:rPr>
              <a:t>life </a:t>
            </a:r>
            <a:endParaRPr lang="en-US" i="1" dirty="0" smtClean="0">
              <a:solidFill>
                <a:srgbClr val="008000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RELIGION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…AGNOSTIC – explain why, examples of women treated </a:t>
            </a:r>
            <a:r>
              <a:rPr lang="en-US" i="1" dirty="0" smtClean="0">
                <a:solidFill>
                  <a:srgbClr val="660066"/>
                </a:solidFill>
              </a:rPr>
              <a:t>subordinate</a:t>
            </a:r>
            <a:r>
              <a:rPr lang="en-US" i="1" dirty="0" smtClean="0">
                <a:solidFill>
                  <a:srgbClr val="0000FF"/>
                </a:solidFill>
              </a:rPr>
              <a:t> in other religions, contrast life of women in different religions/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nationalities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6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“Hands &amp; Eyes”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247" r="-1424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0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8447"/>
            <a:ext cx="8229600" cy="1143000"/>
          </a:xfrm>
        </p:spPr>
        <p:txBody>
          <a:bodyPr/>
          <a:lstStyle/>
          <a:p>
            <a:r>
              <a:rPr lang="en-US" dirty="0" smtClean="0"/>
              <a:t>Whole Brain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64" y="1098074"/>
            <a:ext cx="8664478" cy="538453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“Class”</a:t>
            </a:r>
            <a:r>
              <a:rPr lang="en-US" dirty="0" smtClean="0"/>
              <a:t> – “</a:t>
            </a:r>
            <a:r>
              <a:rPr lang="en-US" i="1" dirty="0" smtClean="0"/>
              <a:t>Yes” 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Hands &amp; Eyes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“Before you share” </a:t>
            </a:r>
            <a:r>
              <a:rPr lang="en-US" dirty="0" smtClean="0"/>
              <a:t>– </a:t>
            </a:r>
            <a:r>
              <a:rPr lang="en-US" i="1" dirty="0" smtClean="0"/>
              <a:t>“Put ‘</a:t>
            </a:r>
            <a:r>
              <a:rPr lang="en-US" i="1" dirty="0" err="1" smtClean="0"/>
              <a:t>em</a:t>
            </a:r>
            <a:r>
              <a:rPr lang="en-US" i="1" dirty="0" smtClean="0"/>
              <a:t> in the air”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Mirror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Scoreboard</a:t>
            </a:r>
          </a:p>
          <a:p>
            <a:endParaRPr lang="en-US" dirty="0"/>
          </a:p>
          <a:p>
            <a:r>
              <a:rPr lang="en-US" b="1" dirty="0" smtClean="0"/>
              <a:t>“Teach” </a:t>
            </a:r>
            <a:r>
              <a:rPr lang="en-US" dirty="0" smtClean="0"/>
              <a:t>– </a:t>
            </a:r>
            <a:r>
              <a:rPr lang="en-US" i="1" dirty="0" smtClean="0"/>
              <a:t>“Okay”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70" y="1655747"/>
            <a:ext cx="1750435" cy="1236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134" y="2614895"/>
            <a:ext cx="1884866" cy="1093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774" y="746105"/>
            <a:ext cx="1974226" cy="1295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484" y="3426520"/>
            <a:ext cx="1750435" cy="13139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05838" y="4522957"/>
            <a:ext cx="2106591" cy="1401710"/>
            <a:chOff x="6799819" y="4313566"/>
            <a:chExt cx="2344180" cy="15472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9819" y="4313566"/>
              <a:ext cx="2344180" cy="1547237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7037408" y="4868568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69774" y="4868568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447039" y="4848980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308419" y="4848980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69798" y="4829393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837" y="5223812"/>
            <a:ext cx="1220534" cy="16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“Class”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solidFill>
                  <a:srgbClr val="008000"/>
                </a:solidFill>
                <a:sym typeface="Wingdings"/>
              </a:rPr>
              <a:t>“Yes” </a:t>
            </a:r>
            <a:endParaRPr lang="en-US" i="1" dirty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650" r="-9650"/>
          <a:stretch>
            <a:fillRect/>
          </a:stretch>
        </p:blipFill>
        <p:spPr>
          <a:xfrm>
            <a:off x="990031" y="1971241"/>
            <a:ext cx="7194095" cy="39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2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244" r="-1824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4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Scoreboard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84714" y="2024161"/>
            <a:ext cx="6853678" cy="4157373"/>
            <a:chOff x="6799819" y="4313566"/>
            <a:chExt cx="2344180" cy="15472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9819" y="4313566"/>
              <a:ext cx="2344180" cy="1547237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7037408" y="4868568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69774" y="4868568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447039" y="4848980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308419" y="4848980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69798" y="4829393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030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8447"/>
            <a:ext cx="8229600" cy="1143000"/>
          </a:xfrm>
        </p:spPr>
        <p:txBody>
          <a:bodyPr/>
          <a:lstStyle/>
          <a:p>
            <a:r>
              <a:rPr lang="en-US" u="sng" dirty="0" smtClean="0"/>
              <a:t>Whole Brain Learning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64" y="1098074"/>
            <a:ext cx="8664478" cy="538453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“Class”</a:t>
            </a:r>
            <a:r>
              <a:rPr lang="en-US" sz="4000" dirty="0" smtClean="0"/>
              <a:t> – “</a:t>
            </a:r>
            <a:r>
              <a:rPr lang="en-US" sz="4000" i="1" dirty="0" smtClean="0"/>
              <a:t>Yes” </a:t>
            </a:r>
          </a:p>
          <a:p>
            <a:pPr marL="0" indent="0">
              <a:buNone/>
            </a:pPr>
            <a:endParaRPr lang="en-US" sz="4000" i="1" dirty="0" smtClean="0"/>
          </a:p>
          <a:p>
            <a:pPr marL="0" indent="0">
              <a:buNone/>
            </a:pPr>
            <a:endParaRPr lang="en-US" sz="4000" i="1" dirty="0" smtClean="0"/>
          </a:p>
          <a:p>
            <a:r>
              <a:rPr lang="en-US" sz="4000" dirty="0" smtClean="0"/>
              <a:t>Mirror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Scoreboard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9" y="1098074"/>
            <a:ext cx="2452033" cy="16087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323085" y="5014096"/>
            <a:ext cx="2605958" cy="1746334"/>
            <a:chOff x="6799819" y="4313566"/>
            <a:chExt cx="2344180" cy="15472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9819" y="4313566"/>
              <a:ext cx="2344180" cy="1547237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7037408" y="4868568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69774" y="4868568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447039" y="4848980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308419" y="4848980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69798" y="4829393"/>
              <a:ext cx="0" cy="343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/>
          <a:srcRect l="-18244" r="-18244"/>
          <a:stretch>
            <a:fillRect/>
          </a:stretch>
        </p:blipFill>
        <p:spPr>
          <a:xfrm>
            <a:off x="2487490" y="2865629"/>
            <a:ext cx="3738184" cy="20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4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9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“Who Am I?” </a:t>
            </a:r>
            <a:r>
              <a:rPr lang="en-US" b="1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49" y="1389129"/>
            <a:ext cx="8564722" cy="5468871"/>
          </a:xfrm>
        </p:spPr>
        <p:txBody>
          <a:bodyPr>
            <a:normAutofit/>
          </a:bodyPr>
          <a:lstStyle/>
          <a:p>
            <a:r>
              <a:rPr lang="en-US" u="sng" dirty="0" smtClean="0"/>
              <a:t>Due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8000"/>
                </a:solidFill>
              </a:rPr>
              <a:t>Oct. 29 </a:t>
            </a:r>
            <a:r>
              <a:rPr lang="en-US" dirty="0" smtClean="0">
                <a:solidFill>
                  <a:srgbClr val="008000"/>
                </a:solidFill>
              </a:rPr>
              <a:t>for B &amp; D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0000FF"/>
                </a:solidFill>
              </a:rPr>
              <a:t>Oct. </a:t>
            </a:r>
            <a:r>
              <a:rPr lang="en-US" b="1" dirty="0" smtClean="0">
                <a:solidFill>
                  <a:srgbClr val="0000FF"/>
                </a:solidFill>
              </a:rPr>
              <a:t>30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for A &amp; C</a:t>
            </a:r>
          </a:p>
          <a:p>
            <a:pPr marL="0" indent="0">
              <a:buNone/>
            </a:pPr>
            <a:endParaRPr lang="en-US" sz="1700" dirty="0" smtClean="0"/>
          </a:p>
          <a:p>
            <a:r>
              <a:rPr lang="en-US" dirty="0" smtClean="0"/>
              <a:t>Artistic piece &amp; analytical paper </a:t>
            </a:r>
            <a:endParaRPr lang="en-US" dirty="0" smtClean="0"/>
          </a:p>
          <a:p>
            <a:pPr marL="0" indent="0">
              <a:buNone/>
            </a:pPr>
            <a:endParaRPr lang="en-US" sz="1700" dirty="0"/>
          </a:p>
          <a:p>
            <a:r>
              <a:rPr lang="en-US" dirty="0" smtClean="0"/>
              <a:t>MAKE DEEP CONNECTIONS</a:t>
            </a:r>
          </a:p>
          <a:p>
            <a:pPr lvl="1"/>
            <a:r>
              <a:rPr lang="en-US" dirty="0" smtClean="0"/>
              <a:t>personal life</a:t>
            </a:r>
            <a:endParaRPr lang="en-US" dirty="0"/>
          </a:p>
          <a:p>
            <a:pPr lvl="1"/>
            <a:r>
              <a:rPr lang="en-US" dirty="0" smtClean="0"/>
              <a:t>big </a:t>
            </a:r>
            <a:r>
              <a:rPr lang="en-US" dirty="0" smtClean="0"/>
              <a:t>issues </a:t>
            </a:r>
            <a:endParaRPr lang="en-US" dirty="0" smtClean="0"/>
          </a:p>
          <a:p>
            <a:pPr lvl="1"/>
            <a:r>
              <a:rPr lang="en-US" dirty="0" smtClean="0"/>
              <a:t>vocabulary</a:t>
            </a:r>
            <a:endParaRPr lang="en-US" sz="1300" dirty="0" smtClean="0"/>
          </a:p>
          <a:p>
            <a:pPr marL="0" indent="0">
              <a:buNone/>
            </a:pPr>
            <a:r>
              <a:rPr lang="en-US" sz="1700" dirty="0" smtClean="0"/>
              <a:t> </a:t>
            </a:r>
          </a:p>
          <a:p>
            <a:r>
              <a:rPr lang="en-US" dirty="0" smtClean="0"/>
              <a:t>Be creative!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335" y="1984470"/>
            <a:ext cx="1968665" cy="12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1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“Teach”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solidFill>
                  <a:srgbClr val="008000"/>
                </a:solidFill>
                <a:sym typeface="Wingdings"/>
              </a:rPr>
              <a:t>“Okay” </a:t>
            </a:r>
            <a:endParaRPr lang="en-US" i="1" dirty="0">
              <a:solidFill>
                <a:srgbClr val="008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8055" r="-18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913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DOES IT HAVE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568"/>
            <a:ext cx="8229600" cy="400959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Artistic </a:t>
            </a:r>
            <a:r>
              <a:rPr lang="en-US" u="sng" dirty="0" smtClean="0">
                <a:solidFill>
                  <a:srgbClr val="008000"/>
                </a:solidFill>
              </a:rPr>
              <a:t>poems </a:t>
            </a:r>
            <a:r>
              <a:rPr lang="en-US" dirty="0" smtClean="0"/>
              <a:t>must total </a:t>
            </a:r>
            <a:r>
              <a:rPr lang="en-US" b="1" dirty="0" smtClean="0">
                <a:solidFill>
                  <a:srgbClr val="008000"/>
                </a:solidFill>
              </a:rPr>
              <a:t>400 words.  </a:t>
            </a:r>
          </a:p>
          <a:p>
            <a:pPr marL="0" indent="0" algn="ctr">
              <a:buNone/>
            </a:pPr>
            <a:r>
              <a:rPr lang="en-US" i="1" dirty="0" smtClean="0"/>
              <a:t>four 100-word poems </a:t>
            </a:r>
            <a:r>
              <a:rPr lang="en-US" b="1" i="1" dirty="0" smtClean="0"/>
              <a:t>OR</a:t>
            </a:r>
            <a:endParaRPr lang="en-US" i="1" dirty="0" smtClean="0"/>
          </a:p>
          <a:p>
            <a:pPr marL="0" indent="0" algn="ctr">
              <a:buNone/>
            </a:pPr>
            <a:r>
              <a:rPr lang="en-US" i="1" dirty="0"/>
              <a:t>o</a:t>
            </a:r>
            <a:r>
              <a:rPr lang="en-US" i="1" dirty="0" smtClean="0"/>
              <a:t>ne 400-word poem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0000FF"/>
                </a:solidFill>
              </a:rPr>
              <a:t>Written </a:t>
            </a:r>
            <a:r>
              <a:rPr lang="en-US" u="sng" dirty="0" smtClean="0">
                <a:solidFill>
                  <a:srgbClr val="0000FF"/>
                </a:solidFill>
              </a:rPr>
              <a:t>analysis </a:t>
            </a:r>
            <a:r>
              <a:rPr lang="en-US" dirty="0" smtClean="0"/>
              <a:t>must be </a:t>
            </a:r>
            <a:r>
              <a:rPr lang="en-US" b="1" dirty="0" smtClean="0">
                <a:solidFill>
                  <a:srgbClr val="0000FF"/>
                </a:solidFill>
              </a:rPr>
              <a:t>500 words.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6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436</Words>
  <Application>Microsoft Macintosh PowerPoint</Application>
  <PresentationFormat>On-screen Show (4:3)</PresentationFormat>
  <Paragraphs>94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Gender Studies                                  ID-21 Ms. Lindsay </vt:lpstr>
      <vt:lpstr>Prewriting Model</vt:lpstr>
      <vt:lpstr>“Class”  “Yes” </vt:lpstr>
      <vt:lpstr>Mirror </vt:lpstr>
      <vt:lpstr>Scoreboard </vt:lpstr>
      <vt:lpstr>Whole Brain Learning </vt:lpstr>
      <vt:lpstr>“Who Am I?” Project</vt:lpstr>
      <vt:lpstr>“Teach”  “Okay” </vt:lpstr>
      <vt:lpstr>HOW LONG DOES IT HAVE TO BE?</vt:lpstr>
      <vt:lpstr>“Teach”  “Okay” </vt:lpstr>
      <vt:lpstr>PowerPoint Presentation</vt:lpstr>
      <vt:lpstr>“Teach”  “Okay” </vt:lpstr>
      <vt:lpstr>Whole Brain Learning </vt:lpstr>
      <vt:lpstr>Questions?</vt:lpstr>
      <vt:lpstr>In a minute… move to the table of your art type. </vt:lpstr>
      <vt:lpstr>What do you need to keep going? </vt:lpstr>
      <vt:lpstr>Whole Brain Learning </vt:lpstr>
      <vt:lpstr>TODAY: Drafting </vt:lpstr>
      <vt:lpstr>Whole Brain Teacher step to  add later if needed…</vt:lpstr>
      <vt:lpstr>“Hands &amp; Eyes”</vt:lpstr>
      <vt:lpstr>Whole Brain Learning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  ID-20  Ms. Lindsay </dc:title>
  <dc:creator>Lindsay Lyons</dc:creator>
  <cp:lastModifiedBy>Lindsay Lyons</cp:lastModifiedBy>
  <cp:revision>28</cp:revision>
  <dcterms:created xsi:type="dcterms:W3CDTF">2014-10-19T13:54:39Z</dcterms:created>
  <dcterms:modified xsi:type="dcterms:W3CDTF">2014-10-21T23:29:48Z</dcterms:modified>
</cp:coreProperties>
</file>