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65" r:id="rId14"/>
    <p:sldId id="274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983" autoAdjust="0"/>
    <p:restoredTop sz="91016" autoAdjust="0"/>
  </p:normalViewPr>
  <p:slideViewPr>
    <p:cSldViewPr snapToGrid="0" snapToObjects="1">
      <p:cViewPr varScale="1">
        <p:scale>
          <a:sx n="74" d="100"/>
          <a:sy n="74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B4CF9-7341-634C-A92E-4BDF30DA8DC5}" type="datetimeFigureOut">
              <a:rPr lang="en-US" smtClean="0"/>
              <a:t>9/13/14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1D118-B100-704A-9D47-4DAC85B3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6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D118-B100-704A-9D47-4DAC85B3C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FF"/>
                </a:solidFill>
              </a:rPr>
              <a:t>unearned (lucky) ability to do something  /</a:t>
            </a:r>
            <a:r>
              <a:rPr lang="en-US" sz="1200" baseline="0" dirty="0" smtClean="0">
                <a:solidFill>
                  <a:srgbClr val="0000FF"/>
                </a:solidFill>
              </a:rPr>
              <a:t>  </a:t>
            </a:r>
            <a:r>
              <a:rPr lang="en-US" sz="1200" dirty="0" smtClean="0">
                <a:solidFill>
                  <a:srgbClr val="0000FF"/>
                </a:solidFill>
              </a:rPr>
              <a:t>having an advantage, being able to do something other people cannot do</a:t>
            </a:r>
          </a:p>
          <a:p>
            <a:pPr marL="0" indent="0">
              <a:buNone/>
            </a:pPr>
            <a:r>
              <a:rPr lang="en-US" sz="1200" dirty="0" smtClean="0"/>
              <a:t>*</a:t>
            </a:r>
            <a:r>
              <a:rPr lang="en-US" sz="1200" dirty="0" err="1" smtClean="0"/>
              <a:t>Exs</a:t>
            </a:r>
            <a:r>
              <a:rPr lang="en-US" sz="1200" dirty="0" smtClean="0"/>
              <a:t>: phone, education, 2 working legs, rich </a:t>
            </a:r>
          </a:p>
          <a:p>
            <a:endParaRPr lang="en-US" dirty="0" smtClean="0"/>
          </a:p>
          <a:p>
            <a:r>
              <a:rPr lang="en-US" sz="1200" dirty="0" smtClean="0">
                <a:solidFill>
                  <a:srgbClr val="FF0000"/>
                </a:solidFill>
              </a:rPr>
              <a:t>power/control over others /  stronger, on top, more power, in control </a:t>
            </a: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under, being controlled /  weak, being controlled, lower, less power, UNDER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D118-B100-704A-9D47-4DAC85B3C1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does McIntosh refer to privilege as an “invisible knapsack”?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D118-B100-704A-9D47-4DAC85B3C1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4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Skip?</a:t>
            </a:r>
            <a:r>
              <a:rPr lang="en-US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D118-B100-704A-9D47-4DAC85B3C1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white privilege differ by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D118-B100-704A-9D47-4DAC85B3C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D118-B100-704A-9D47-4DAC85B3C1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9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1D58-BB1D-6344-B344-0ED3595F328F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A179-CE67-AE40-9260-09029B5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6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1D58-BB1D-6344-B344-0ED3595F328F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A179-CE67-AE40-9260-09029B5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1D58-BB1D-6344-B344-0ED3595F328F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A179-CE67-AE40-9260-09029B5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4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1D58-BB1D-6344-B344-0ED3595F328F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A179-CE67-AE40-9260-09029B5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1D58-BB1D-6344-B344-0ED3595F328F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A179-CE67-AE40-9260-09029B5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0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1D58-BB1D-6344-B344-0ED3595F328F}" type="datetimeFigureOut">
              <a:rPr lang="en-US" smtClean="0"/>
              <a:t>9/13/14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A179-CE67-AE40-9260-09029B5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0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1D58-BB1D-6344-B344-0ED3595F328F}" type="datetimeFigureOut">
              <a:rPr lang="en-US" smtClean="0"/>
              <a:t>9/13/14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A179-CE67-AE40-9260-09029B5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0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1D58-BB1D-6344-B344-0ED3595F328F}" type="datetimeFigureOut">
              <a:rPr lang="en-US" smtClean="0"/>
              <a:t>9/13/14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A179-CE67-AE40-9260-09029B5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2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1D58-BB1D-6344-B344-0ED3595F328F}" type="datetimeFigureOut">
              <a:rPr lang="en-US" smtClean="0"/>
              <a:t>9/13/14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A179-CE67-AE40-9260-09029B5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2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1D58-BB1D-6344-B344-0ED3595F328F}" type="datetimeFigureOut">
              <a:rPr lang="en-US" smtClean="0"/>
              <a:t>9/13/14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A179-CE67-AE40-9260-09029B5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1D58-BB1D-6344-B344-0ED3595F328F}" type="datetimeFigureOut">
              <a:rPr lang="en-US" smtClean="0"/>
              <a:t>9/13/14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A179-CE67-AE40-9260-09029B5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0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1D58-BB1D-6344-B344-0ED3595F328F}" type="datetimeFigureOut">
              <a:rPr lang="en-US" smtClean="0"/>
              <a:t>9/13/14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BA179-CE67-AE40-9260-09029B5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  ID-4 </a:t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873250"/>
            <a:ext cx="8921750" cy="469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Aim: What “invisible” privileges do we have? 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Do Now: </a:t>
            </a:r>
            <a:r>
              <a:rPr lang="en-US" sz="3400" i="1" dirty="0" smtClean="0">
                <a:solidFill>
                  <a:srgbClr val="0000FF"/>
                </a:solidFill>
              </a:rPr>
              <a:t>Look at the maps in your groups, then answer these questions: </a:t>
            </a:r>
            <a:r>
              <a:rPr lang="en-US" sz="3400" dirty="0" smtClean="0">
                <a:solidFill>
                  <a:srgbClr val="0000FF"/>
                </a:solidFill>
              </a:rPr>
              <a:t>What </a:t>
            </a:r>
            <a:r>
              <a:rPr lang="en-US" sz="3400" dirty="0">
                <a:solidFill>
                  <a:srgbClr val="0000FF"/>
                </a:solidFill>
              </a:rPr>
              <a:t>are the differences between these 2 maps? Which is the </a:t>
            </a:r>
            <a:r>
              <a:rPr lang="en-US" sz="3400" b="1" dirty="0">
                <a:solidFill>
                  <a:srgbClr val="0000FF"/>
                </a:solidFill>
              </a:rPr>
              <a:t>real</a:t>
            </a:r>
            <a:r>
              <a:rPr lang="en-US" sz="3400" dirty="0">
                <a:solidFill>
                  <a:srgbClr val="0000FF"/>
                </a:solidFill>
              </a:rPr>
              <a:t> map? </a:t>
            </a:r>
            <a:endParaRPr lang="en-US" sz="3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 smtClean="0">
                <a:solidFill>
                  <a:srgbClr val="008000"/>
                </a:solidFill>
              </a:rPr>
              <a:t>HW Due Today: List of 3 biases. </a:t>
            </a:r>
          </a:p>
        </p:txBody>
      </p:sp>
    </p:spTree>
    <p:extLst>
      <p:ext uri="{BB962C8B-B14F-4D97-AF65-F5344CB8AC3E}">
        <p14:creationId xmlns:p14="http://schemas.microsoft.com/office/powerpoint/2010/main" val="424093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762"/>
          </a:xfrm>
        </p:spPr>
        <p:txBody>
          <a:bodyPr>
            <a:normAutofit/>
          </a:bodyPr>
          <a:lstStyle/>
          <a:p>
            <a:r>
              <a:rPr lang="en-US" dirty="0" smtClean="0"/>
              <a:t>I can be pretty sure that if I ask to talk to the “person in charge”, I will be facing a person of my race.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2857500"/>
            <a:ext cx="619125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0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03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can easily buy posters, post-cards, picture books, greeting cards, dolls, toys and children’s magazines featuring people of my race.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3016250"/>
            <a:ext cx="600852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9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2112"/>
          </a:xfrm>
        </p:spPr>
        <p:txBody>
          <a:bodyPr>
            <a:normAutofit/>
          </a:bodyPr>
          <a:lstStyle/>
          <a:p>
            <a:r>
              <a:rPr lang="en-US" dirty="0" smtClean="0"/>
              <a:t> I can chose blemish cover or bandages in “flesh” color and have them more or less match my skin.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134" y="3206750"/>
            <a:ext cx="4402665" cy="3301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38499"/>
            <a:ext cx="3276196" cy="32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44498"/>
          </a:xfrm>
        </p:spPr>
        <p:txBody>
          <a:bodyPr>
            <a:normAutofit/>
          </a:bodyPr>
          <a:lstStyle/>
          <a:p>
            <a:r>
              <a:rPr lang="en-US" dirty="0" smtClean="0"/>
              <a:t>Why is it important to make it visible </a:t>
            </a:r>
            <a:br>
              <a:rPr lang="en-US" dirty="0" smtClean="0"/>
            </a:br>
            <a:r>
              <a:rPr lang="en-US" dirty="0" smtClean="0"/>
              <a:t>to yourself?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740" y="1729022"/>
            <a:ext cx="6507389" cy="512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4657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other parts of a person’s identity are privileged?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strike="sngStrike" dirty="0" smtClean="0"/>
              <a:t>Language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strike="sngStrike" dirty="0" smtClean="0"/>
              <a:t>religion </a:t>
            </a:r>
            <a:br>
              <a:rPr lang="en-US" b="1" strike="sngStrike" dirty="0" smtClean="0"/>
            </a:br>
            <a:r>
              <a:rPr lang="en-US" b="1" strike="sngStrike" dirty="0" smtClean="0"/>
              <a:t>nationality</a:t>
            </a:r>
            <a:br>
              <a:rPr lang="en-US" b="1" strike="sngStrike" dirty="0" smtClean="0"/>
            </a:br>
            <a:r>
              <a:rPr lang="en-US" b="1" dirty="0" smtClean="0"/>
              <a:t>ethnicity </a:t>
            </a:r>
            <a:br>
              <a:rPr lang="en-US" b="1" dirty="0" smtClean="0"/>
            </a:br>
            <a:r>
              <a:rPr lang="en-US" b="1" dirty="0" smtClean="0"/>
              <a:t>gender</a:t>
            </a:r>
            <a:br>
              <a:rPr lang="en-US" b="1" dirty="0" smtClean="0"/>
            </a:br>
            <a:r>
              <a:rPr lang="en-US" b="1" dirty="0" smtClean="0"/>
              <a:t>class</a:t>
            </a:r>
            <a:br>
              <a:rPr lang="en-US" b="1" dirty="0" smtClean="0"/>
            </a:br>
            <a:r>
              <a:rPr lang="en-US" b="1" strike="sngStrike" dirty="0" smtClean="0"/>
              <a:t>sexuality </a:t>
            </a:r>
            <a:r>
              <a:rPr lang="en-US" b="1" strike="sngStrike" dirty="0"/>
              <a:t/>
            </a:r>
            <a:br>
              <a:rPr lang="en-US" b="1" strike="sngStrike" dirty="0"/>
            </a:b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9778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 your groups…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97000"/>
            <a:ext cx="8921750" cy="4729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Choose another </a:t>
            </a:r>
            <a:r>
              <a:rPr lang="en-US" sz="3600" dirty="0" smtClean="0">
                <a:solidFill>
                  <a:srgbClr val="0000FF"/>
                </a:solidFill>
              </a:rPr>
              <a:t>axis</a:t>
            </a:r>
            <a:r>
              <a:rPr lang="en-US" sz="3600" dirty="0" smtClean="0"/>
              <a:t> (part) of a person’s identity &amp; make </a:t>
            </a:r>
            <a:r>
              <a:rPr lang="en-US" sz="3600" dirty="0" smtClean="0">
                <a:solidFill>
                  <a:srgbClr val="0000FF"/>
                </a:solidFill>
              </a:rPr>
              <a:t>a list of privileges</a:t>
            </a:r>
            <a:r>
              <a:rPr lang="en-US" sz="3600" dirty="0" smtClean="0"/>
              <a:t> for that axis.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839" y="2869247"/>
            <a:ext cx="7689161" cy="39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1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</a:rPr>
              <a:t>HOMEWORK</a:t>
            </a:r>
            <a:endParaRPr lang="en-US" sz="3000" b="1" dirty="0">
              <a:solidFill>
                <a:srgbClr val="008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5477" b="-15477"/>
          <a:stretch>
            <a:fillRect/>
          </a:stretch>
        </p:blipFill>
        <p:spPr>
          <a:xfrm>
            <a:off x="-64965" y="834408"/>
            <a:ext cx="9324730" cy="5128242"/>
          </a:xfrm>
        </p:spPr>
      </p:pic>
      <p:sp>
        <p:nvSpPr>
          <p:cNvPr id="7" name="Donut 6"/>
          <p:cNvSpPr/>
          <p:nvPr/>
        </p:nvSpPr>
        <p:spPr>
          <a:xfrm>
            <a:off x="6254750" y="2190750"/>
            <a:ext cx="666750" cy="857250"/>
          </a:xfrm>
          <a:prstGeom prst="donut">
            <a:avLst/>
          </a:prstGeom>
          <a:solidFill>
            <a:srgbClr val="F1B015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23825" y="3200400"/>
            <a:ext cx="666750" cy="857250"/>
          </a:xfrm>
          <a:prstGeom prst="donut">
            <a:avLst/>
          </a:prstGeom>
          <a:solidFill>
            <a:srgbClr val="F1B015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597400" y="4438650"/>
            <a:ext cx="666750" cy="857250"/>
          </a:xfrm>
          <a:prstGeom prst="donut">
            <a:avLst/>
          </a:prstGeom>
          <a:solidFill>
            <a:srgbClr val="F1B015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3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Mercator map          Gall-Peters map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7781" b="-37781"/>
          <a:stretch>
            <a:fillRect/>
          </a:stretch>
        </p:blipFill>
        <p:spPr>
          <a:xfrm>
            <a:off x="4648200" y="1600200"/>
            <a:ext cx="4495800" cy="5038336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t="-16024" b="-16024"/>
          <a:stretch>
            <a:fillRect/>
          </a:stretch>
        </p:blipFill>
        <p:spPr>
          <a:xfrm>
            <a:off x="0" y="1599811"/>
            <a:ext cx="44958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8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6250"/>
            <a:ext cx="4495800" cy="5649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b="1" dirty="0" smtClean="0"/>
              <a:t>What it </a:t>
            </a:r>
            <a:r>
              <a:rPr lang="en-US" sz="3800" b="1" dirty="0" smtClean="0">
                <a:solidFill>
                  <a:srgbClr val="0000FF"/>
                </a:solidFill>
              </a:rPr>
              <a:t>looks like</a:t>
            </a:r>
            <a:r>
              <a:rPr lang="en-US" sz="3800" b="1" dirty="0" smtClean="0"/>
              <a:t>…</a:t>
            </a:r>
          </a:p>
          <a:p>
            <a:pPr marL="0" indent="0" algn="ctr">
              <a:buNone/>
            </a:pPr>
            <a:endParaRPr lang="en-US" sz="1600" b="1" dirty="0" smtClean="0"/>
          </a:p>
          <a:p>
            <a:r>
              <a:rPr lang="en-US" sz="3200" dirty="0" smtClean="0"/>
              <a:t>Alaska = continental US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Greenland = Africa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Europe almost same as South America.</a:t>
            </a:r>
          </a:p>
          <a:p>
            <a:r>
              <a:rPr lang="en-US" sz="3200" dirty="0" smtClean="0"/>
              <a:t>Antarctica = biggest continent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6250"/>
            <a:ext cx="4495800" cy="5649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b="1" dirty="0" smtClean="0"/>
              <a:t>In </a:t>
            </a:r>
            <a:r>
              <a:rPr lang="en-US" sz="3800" b="1" dirty="0" smtClean="0">
                <a:solidFill>
                  <a:srgbClr val="0000FF"/>
                </a:solidFill>
              </a:rPr>
              <a:t>real</a:t>
            </a:r>
            <a:r>
              <a:rPr lang="en-US" sz="3800" b="1" dirty="0" smtClean="0"/>
              <a:t>ity…</a:t>
            </a:r>
          </a:p>
          <a:p>
            <a:pPr marL="0" indent="0" algn="ctr">
              <a:buNone/>
            </a:pPr>
            <a:endParaRPr lang="en-US" sz="1600" b="1" dirty="0" smtClean="0"/>
          </a:p>
          <a:p>
            <a:r>
              <a:rPr lang="en-US" sz="3200" dirty="0" smtClean="0"/>
              <a:t>Alaska = 1/3 of the continental US</a:t>
            </a:r>
          </a:p>
          <a:p>
            <a:r>
              <a:rPr lang="en-US" sz="3200" dirty="0" smtClean="0"/>
              <a:t>Greenland = 1/14 of Africa </a:t>
            </a:r>
          </a:p>
          <a:p>
            <a:r>
              <a:rPr lang="en-US" sz="3200" dirty="0" smtClean="0"/>
              <a:t>South America = 2x Europe</a:t>
            </a:r>
          </a:p>
          <a:p>
            <a:r>
              <a:rPr lang="en-US" sz="3200" dirty="0" smtClean="0"/>
              <a:t>Antarctica = second-smallest continent. </a:t>
            </a:r>
          </a:p>
        </p:txBody>
      </p:sp>
    </p:spTree>
    <p:extLst>
      <p:ext uri="{BB962C8B-B14F-4D97-AF65-F5344CB8AC3E}">
        <p14:creationId xmlns:p14="http://schemas.microsoft.com/office/powerpoint/2010/main" val="279416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 do we use the Mercator map?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 smtClean="0">
                <a:solidFill>
                  <a:srgbClr val="0000FF"/>
                </a:solidFill>
              </a:rPr>
              <a:t>effects</a:t>
            </a:r>
            <a:r>
              <a:rPr lang="en-US" dirty="0" smtClean="0"/>
              <a:t> might this have on the way people think of the world?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4430218"/>
            <a:ext cx="6438900" cy="24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VOCABULARY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6286452" cy="539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Privilege – </a:t>
            </a:r>
          </a:p>
          <a:p>
            <a:pPr marL="0" indent="0">
              <a:buNone/>
            </a:pPr>
            <a:endParaRPr lang="en-US" sz="4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Dominant – 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4400" dirty="0" smtClean="0">
                <a:solidFill>
                  <a:srgbClr val="008000"/>
                </a:solidFill>
              </a:rPr>
              <a:t>Subordinate – 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652" y="1143000"/>
            <a:ext cx="2400347" cy="1715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177" y="3600450"/>
            <a:ext cx="3701761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984749"/>
          </a:xfrm>
        </p:spPr>
        <p:txBody>
          <a:bodyPr>
            <a:noAutofit/>
          </a:bodyPr>
          <a:lstStyle/>
          <a:p>
            <a:r>
              <a:rPr lang="en-US" sz="3400" dirty="0" smtClean="0"/>
              <a:t>White Privilege: Unpacking the Invisible Knapsack</a:t>
            </a:r>
            <a:br>
              <a:rPr lang="en-US" sz="3400" dirty="0" smtClean="0"/>
            </a:br>
            <a:r>
              <a:rPr lang="en-US" sz="2800" i="1" dirty="0" smtClean="0"/>
              <a:t>by Peggy McIntosh</a:t>
            </a:r>
            <a:br>
              <a:rPr lang="en-US" sz="2800" i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66" y="3032535"/>
            <a:ext cx="6669740" cy="3459929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4182330" y="3188888"/>
            <a:ext cx="793750" cy="786806"/>
          </a:xfrm>
          <a:prstGeom prst="donut">
            <a:avLst>
              <a:gd name="adj" fmla="val 4645"/>
            </a:avLst>
          </a:prstGeom>
          <a:solidFill>
            <a:srgbClr val="F1B015"/>
          </a:solidFill>
          <a:ln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09862"/>
          </a:xfrm>
        </p:spPr>
        <p:txBody>
          <a:bodyPr>
            <a:normAutofit/>
          </a:bodyPr>
          <a:lstStyle/>
          <a:p>
            <a:r>
              <a:rPr lang="en-US" dirty="0" smtClean="0"/>
              <a:t>I can go shopping alone most of the time, pretty well assured that I will not be followed or harassed.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10" y="2984500"/>
            <a:ext cx="5441490" cy="36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3862"/>
          </a:xfrm>
        </p:spPr>
        <p:txBody>
          <a:bodyPr>
            <a:normAutofit/>
          </a:bodyPr>
          <a:lstStyle/>
          <a:p>
            <a:r>
              <a:rPr lang="en-US" dirty="0" smtClean="0"/>
              <a:t>I can turn on the television or open to the front page of the paper and see people of my race widely represented.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3291533"/>
            <a:ext cx="6127750" cy="356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8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62362"/>
          </a:xfrm>
        </p:spPr>
        <p:txBody>
          <a:bodyPr>
            <a:normAutofit/>
          </a:bodyPr>
          <a:lstStyle/>
          <a:p>
            <a:r>
              <a:rPr lang="en-US" dirty="0" smtClean="0"/>
              <a:t>When I am told about our national heritage or about “civilization,” I am shown that people of my color made it what it is.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4339324"/>
            <a:ext cx="2063750" cy="2550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5012528"/>
            <a:ext cx="2463800" cy="1845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033" y="4307574"/>
            <a:ext cx="2792966" cy="258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10134"/>
            <a:ext cx="2063750" cy="29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429</Words>
  <Application>Microsoft Macintosh PowerPoint</Application>
  <PresentationFormat>On-screen Show (4:3)</PresentationFormat>
  <Paragraphs>56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Gender Studies                                ID-4  Ms. Lindsay </vt:lpstr>
      <vt:lpstr>Mercator map          Gall-Peters map</vt:lpstr>
      <vt:lpstr>PowerPoint Presentation</vt:lpstr>
      <vt:lpstr>Why do we use the Mercator map?  What effects might this have on the way people think of the world?</vt:lpstr>
      <vt:lpstr>VOCABULARY</vt:lpstr>
      <vt:lpstr>White Privilege: Unpacking the Invisible Knapsack by Peggy McIntosh   </vt:lpstr>
      <vt:lpstr>I can go shopping alone most of the time, pretty well assured that I will not be followed or harassed.</vt:lpstr>
      <vt:lpstr>I can turn on the television or open to the front page of the paper and see people of my race widely represented.</vt:lpstr>
      <vt:lpstr>When I am told about our national heritage or about “civilization,” I am shown that people of my color made it what it is. </vt:lpstr>
      <vt:lpstr>I can be pretty sure that if I ask to talk to the “person in charge”, I will be facing a person of my race.</vt:lpstr>
      <vt:lpstr>I can easily buy posters, post-cards, picture books, greeting cards, dolls, toys and children’s magazines featuring people of my race.  </vt:lpstr>
      <vt:lpstr> I can chose blemish cover or bandages in “flesh” color and have them more or less match my skin. </vt:lpstr>
      <vt:lpstr>Why is it important to make it visible  to yourself?</vt:lpstr>
      <vt:lpstr>What other parts of a person’s identity are privileged?   Language religion  nationality ethnicity  gender class sexuality  </vt:lpstr>
      <vt:lpstr>In your groups…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Lyons</dc:creator>
  <cp:lastModifiedBy>Lindsay Lyons</cp:lastModifiedBy>
  <cp:revision>28</cp:revision>
  <cp:lastPrinted>2014-09-15T11:33:55Z</cp:lastPrinted>
  <dcterms:created xsi:type="dcterms:W3CDTF">2014-09-13T14:59:19Z</dcterms:created>
  <dcterms:modified xsi:type="dcterms:W3CDTF">2014-09-15T19:17:51Z</dcterms:modified>
</cp:coreProperties>
</file>