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9" r:id="rId5"/>
    <p:sldId id="270" r:id="rId6"/>
    <p:sldId id="260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414" autoAdjust="0"/>
  </p:normalViewPr>
  <p:slideViewPr>
    <p:cSldViewPr snapToGrid="0" snapToObjects="1">
      <p:cViewPr varScale="1">
        <p:scale>
          <a:sx n="85" d="100"/>
          <a:sy n="85" d="100"/>
        </p:scale>
        <p:origin x="-8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BE4A6A-BDB0-884B-8D6B-430853298E98}" type="datetimeFigureOut">
              <a:rPr lang="en-US" smtClean="0"/>
              <a:t>9/15/14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DA9380-68B0-8A4A-9A0F-32D78ECDA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00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0000FF"/>
                </a:solidFill>
              </a:rPr>
              <a:t>all parts of our identity works together/meets to make us who we are &amp; our experiences </a:t>
            </a:r>
          </a:p>
          <a:p>
            <a:endParaRPr lang="en-US" dirty="0" smtClean="0"/>
          </a:p>
          <a:p>
            <a:r>
              <a:rPr lang="en-US" sz="1200" dirty="0" smtClean="0">
                <a:solidFill>
                  <a:srgbClr val="0000FF"/>
                </a:solidFill>
              </a:rPr>
              <a:t>when all parts of our identity come together (the mix shapes who we are &amp; our life experiences </a:t>
            </a:r>
          </a:p>
          <a:p>
            <a:endParaRPr lang="en-US" sz="1200" dirty="0" smtClean="0">
              <a:solidFill>
                <a:srgbClr val="0000FF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0000FF"/>
                </a:solidFill>
              </a:rPr>
              <a:t>all parts of our identity meet together to shape who we are &amp; our experience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A9380-68B0-8A4A-9A0F-32D78ECDAF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467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</a:t>
            </a:r>
            <a:r>
              <a:rPr lang="en-US" baseline="0" dirty="0" smtClean="0"/>
              <a:t> really 100 people, but it’s a % (100%) and each person represented is a percentage of the 100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A9380-68B0-8A4A-9A0F-32D78ECDAF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334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Discussion Questions – what’s the main idea</a:t>
            </a:r>
            <a:r>
              <a:rPr lang="en-US" baseline="0" dirty="0" smtClean="0"/>
              <a:t> of the whole piece?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A9380-68B0-8A4A-9A0F-32D78ECDAFA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157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ABC4C-F23D-0846-9CA1-740F7BEE9024}" type="datetimeFigureOut">
              <a:rPr lang="en-US" smtClean="0"/>
              <a:t>9/13/14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A74F-CE4B-C944-A77C-F167C2935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440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ABC4C-F23D-0846-9CA1-740F7BEE9024}" type="datetimeFigureOut">
              <a:rPr lang="en-US" smtClean="0"/>
              <a:t>9/13/14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A74F-CE4B-C944-A77C-F167C2935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106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ABC4C-F23D-0846-9CA1-740F7BEE9024}" type="datetimeFigureOut">
              <a:rPr lang="en-US" smtClean="0"/>
              <a:t>9/13/14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A74F-CE4B-C944-A77C-F167C2935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12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ABC4C-F23D-0846-9CA1-740F7BEE9024}" type="datetimeFigureOut">
              <a:rPr lang="en-US" smtClean="0"/>
              <a:t>9/13/14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A74F-CE4B-C944-A77C-F167C2935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905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ABC4C-F23D-0846-9CA1-740F7BEE9024}" type="datetimeFigureOut">
              <a:rPr lang="en-US" smtClean="0"/>
              <a:t>9/13/14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A74F-CE4B-C944-A77C-F167C2935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185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ABC4C-F23D-0846-9CA1-740F7BEE9024}" type="datetimeFigureOut">
              <a:rPr lang="en-US" smtClean="0"/>
              <a:t>9/13/14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A74F-CE4B-C944-A77C-F167C2935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013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ABC4C-F23D-0846-9CA1-740F7BEE9024}" type="datetimeFigureOut">
              <a:rPr lang="en-US" smtClean="0"/>
              <a:t>9/13/14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A74F-CE4B-C944-A77C-F167C2935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616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ABC4C-F23D-0846-9CA1-740F7BEE9024}" type="datetimeFigureOut">
              <a:rPr lang="en-US" smtClean="0"/>
              <a:t>9/13/14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A74F-CE4B-C944-A77C-F167C2935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620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ABC4C-F23D-0846-9CA1-740F7BEE9024}" type="datetimeFigureOut">
              <a:rPr lang="en-US" smtClean="0"/>
              <a:t>9/13/14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A74F-CE4B-C944-A77C-F167C2935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02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ABC4C-F23D-0846-9CA1-740F7BEE9024}" type="datetimeFigureOut">
              <a:rPr lang="en-US" smtClean="0"/>
              <a:t>9/13/14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A74F-CE4B-C944-A77C-F167C2935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204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ABC4C-F23D-0846-9CA1-740F7BEE9024}" type="datetimeFigureOut">
              <a:rPr lang="en-US" smtClean="0"/>
              <a:t>9/13/14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A74F-CE4B-C944-A77C-F167C2935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605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ABC4C-F23D-0846-9CA1-740F7BEE9024}" type="datetimeFigureOut">
              <a:rPr lang="en-US" smtClean="0"/>
              <a:t>9/13/14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2A74F-CE4B-C944-A77C-F167C2935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620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Gender Studies                               				 ID-5 </a:t>
            </a:r>
            <a:br>
              <a:rPr lang="en-US" sz="3200" dirty="0" smtClean="0"/>
            </a:br>
            <a:r>
              <a:rPr lang="en-US" sz="3200" dirty="0" smtClean="0"/>
              <a:t>Ms. Lindsay 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2250" y="1417638"/>
            <a:ext cx="8921750" cy="54403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400" dirty="0" smtClean="0">
                <a:solidFill>
                  <a:srgbClr val="FF0000"/>
                </a:solidFill>
              </a:rPr>
              <a:t>Aim: What is </a:t>
            </a:r>
            <a:r>
              <a:rPr lang="en-US" sz="3400" dirty="0" err="1" smtClean="0">
                <a:solidFill>
                  <a:srgbClr val="FF0000"/>
                </a:solidFill>
              </a:rPr>
              <a:t>intersectionality</a:t>
            </a:r>
            <a:r>
              <a:rPr lang="en-US" sz="3400" dirty="0" smtClean="0">
                <a:solidFill>
                  <a:srgbClr val="FF0000"/>
                </a:solidFill>
              </a:rPr>
              <a:t>? </a:t>
            </a:r>
          </a:p>
          <a:p>
            <a:pPr marL="0" indent="0">
              <a:buNone/>
            </a:pPr>
            <a:endParaRPr lang="en-US" sz="3400" dirty="0"/>
          </a:p>
          <a:p>
            <a:pPr marL="0" indent="0">
              <a:buNone/>
            </a:pPr>
            <a:r>
              <a:rPr lang="en-US" sz="3400" dirty="0" smtClean="0">
                <a:solidFill>
                  <a:srgbClr val="0000FF"/>
                </a:solidFill>
              </a:rPr>
              <a:t>Do Now: Finish your list of privileges from last class (based on one axis of identity). </a:t>
            </a:r>
            <a:r>
              <a:rPr lang="en-US" sz="3400" i="1" dirty="0" smtClean="0">
                <a:solidFill>
                  <a:srgbClr val="0000FF"/>
                </a:solidFill>
              </a:rPr>
              <a:t>Be ready to share with the class! </a:t>
            </a:r>
          </a:p>
          <a:p>
            <a:pPr marL="0" indent="0">
              <a:buNone/>
            </a:pPr>
            <a:endParaRPr lang="en-US" sz="3400" dirty="0" smtClean="0"/>
          </a:p>
          <a:p>
            <a:pPr marL="0" indent="0">
              <a:buNone/>
            </a:pPr>
            <a:endParaRPr lang="en-US" sz="3400" dirty="0"/>
          </a:p>
          <a:p>
            <a:pPr marL="0" indent="0">
              <a:buNone/>
            </a:pPr>
            <a:endParaRPr lang="en-US" sz="3400" dirty="0"/>
          </a:p>
          <a:p>
            <a:pPr marL="0" indent="0">
              <a:buNone/>
            </a:pPr>
            <a:r>
              <a:rPr lang="en-US" sz="3400" dirty="0" smtClean="0">
                <a:solidFill>
                  <a:srgbClr val="008000"/>
                </a:solidFill>
              </a:rPr>
              <a:t>HW Due Today: identity matrix worksheet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7617" y="3849409"/>
            <a:ext cx="4499183" cy="233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96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Share out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85020"/>
            <a:ext cx="8229600" cy="4702628"/>
          </a:xfrm>
        </p:spPr>
        <p:txBody>
          <a:bodyPr/>
          <a:lstStyle/>
          <a:p>
            <a:r>
              <a:rPr lang="en-US" dirty="0" smtClean="0"/>
              <a:t>Group 1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Group 2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Group 3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Group 4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68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HOMEWORK: Bias (Part 2)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8211" r="-8211"/>
          <a:stretch>
            <a:fillRect/>
          </a:stretch>
        </p:blipFill>
        <p:spPr>
          <a:xfrm>
            <a:off x="-62463" y="1417638"/>
            <a:ext cx="9005250" cy="5254769"/>
          </a:xfrm>
        </p:spPr>
      </p:pic>
    </p:spTree>
    <p:extLst>
      <p:ext uri="{BB962C8B-B14F-4D97-AF65-F5344CB8AC3E}">
        <p14:creationId xmlns:p14="http://schemas.microsoft.com/office/powerpoint/2010/main" val="2295197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40759"/>
          </a:xfrm>
        </p:spPr>
        <p:txBody>
          <a:bodyPr>
            <a:normAutofit/>
          </a:bodyPr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840760"/>
            <a:ext cx="6017378" cy="52854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err="1" smtClean="0">
                <a:solidFill>
                  <a:srgbClr val="0000FF"/>
                </a:solidFill>
              </a:rPr>
              <a:t>intersectionality</a:t>
            </a:r>
            <a:r>
              <a:rPr lang="en-US" sz="4800" dirty="0" smtClean="0">
                <a:solidFill>
                  <a:srgbClr val="0000FF"/>
                </a:solidFill>
              </a:rPr>
              <a:t> – </a:t>
            </a:r>
            <a:endParaRPr lang="en-US" sz="4800" dirty="0">
              <a:solidFill>
                <a:srgbClr val="0000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4304" y="4984750"/>
            <a:ext cx="3649695" cy="17475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7450" y="1347524"/>
            <a:ext cx="2641600" cy="2692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98" y="4503100"/>
            <a:ext cx="5427406" cy="281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159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IDENTITY UNIT OUTCOMES</a:t>
            </a:r>
            <a:br>
              <a:rPr lang="en-US" dirty="0" smtClean="0"/>
            </a:br>
            <a:r>
              <a:rPr lang="en-US" sz="3100" i="1" dirty="0" smtClean="0"/>
              <a:t>Gender Studies  </a:t>
            </a:r>
            <a:endParaRPr lang="en-US" sz="3100" i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77843" y="2222339"/>
            <a:ext cx="8866157" cy="3903824"/>
          </a:xfrm>
        </p:spPr>
        <p:txBody>
          <a:bodyPr/>
          <a:lstStyle/>
          <a:p>
            <a:r>
              <a:rPr lang="en-US" b="1" dirty="0" smtClean="0"/>
              <a:t>CONTEXT</a:t>
            </a:r>
            <a:r>
              <a:rPr lang="en-US" dirty="0" smtClean="0"/>
              <a:t> – </a:t>
            </a:r>
            <a:r>
              <a:rPr lang="en-US" i="1" dirty="0" smtClean="0"/>
              <a:t>ask &amp; answer “Why?” questions </a:t>
            </a:r>
          </a:p>
          <a:p>
            <a:r>
              <a:rPr lang="en-US" b="1" dirty="0" smtClean="0"/>
              <a:t>VOICE</a:t>
            </a:r>
            <a:r>
              <a:rPr lang="en-US" dirty="0" smtClean="0"/>
              <a:t> – </a:t>
            </a:r>
            <a:r>
              <a:rPr lang="en-US" i="1" dirty="0" smtClean="0"/>
              <a:t>word choice, rhythm, sentence variety</a:t>
            </a:r>
          </a:p>
          <a:p>
            <a:r>
              <a:rPr lang="en-US" b="1" dirty="0" smtClean="0"/>
              <a:t>CONVENTIONS</a:t>
            </a:r>
            <a:r>
              <a:rPr lang="en-US" dirty="0" smtClean="0"/>
              <a:t> – </a:t>
            </a:r>
            <a:r>
              <a:rPr lang="en-US" i="1" dirty="0" smtClean="0"/>
              <a:t>spelling, punctuation, grammar, &amp; citations </a:t>
            </a:r>
          </a:p>
          <a:p>
            <a:r>
              <a:rPr lang="en-US" b="1" dirty="0" smtClean="0"/>
              <a:t>DISCUSSION</a:t>
            </a:r>
            <a:r>
              <a:rPr lang="en-US" dirty="0" smtClean="0"/>
              <a:t> – </a:t>
            </a:r>
            <a:r>
              <a:rPr lang="en-US" i="1" dirty="0" smtClean="0"/>
              <a:t>convincing oral arguments </a:t>
            </a:r>
          </a:p>
          <a:p>
            <a:r>
              <a:rPr lang="en-US" b="1" dirty="0" smtClean="0"/>
              <a:t>CONNECTIONS</a:t>
            </a:r>
            <a:r>
              <a:rPr lang="en-US" dirty="0" smtClean="0"/>
              <a:t> – </a:t>
            </a:r>
            <a:r>
              <a:rPr lang="en-US" i="1" dirty="0" smtClean="0"/>
              <a:t>to text, social issues, &amp; identity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631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7400"/>
            <a:ext cx="9144000" cy="526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342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as 100 People Homework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44325" r="-443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98514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Jigsaw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2250" y="1600200"/>
            <a:ext cx="8921750" cy="52578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Read text (one person can read aloud).  </a:t>
            </a:r>
            <a:r>
              <a:rPr lang="en-US" b="1" dirty="0">
                <a:solidFill>
                  <a:srgbClr val="0000FF"/>
                </a:solidFill>
              </a:rPr>
              <a:t>5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mins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Write a comment or question on </a:t>
            </a:r>
            <a:r>
              <a:rPr lang="en-US" b="1" i="1" dirty="0" smtClean="0"/>
              <a:t>your</a:t>
            </a:r>
            <a:r>
              <a:rPr lang="en-US" dirty="0" smtClean="0"/>
              <a:t> paper.  </a:t>
            </a:r>
            <a:r>
              <a:rPr lang="en-US" b="1" dirty="0">
                <a:solidFill>
                  <a:srgbClr val="0000FF"/>
                </a:solidFill>
              </a:rPr>
              <a:t>5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mins</a:t>
            </a:r>
            <a:endParaRPr lang="en-US" dirty="0" smtClean="0">
              <a:solidFill>
                <a:srgbClr val="0000FF"/>
              </a:solidFill>
            </a:endParaRP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u="sng" dirty="0" smtClean="0"/>
              <a:t>IN GROUPS:</a:t>
            </a:r>
            <a:r>
              <a:rPr lang="en-US" dirty="0" smtClean="0"/>
              <a:t> Discuss your comments and questions. </a:t>
            </a:r>
            <a:r>
              <a:rPr lang="en-US" dirty="0" smtClean="0"/>
              <a:t>Determine the MAIN IDEA.</a:t>
            </a:r>
            <a:r>
              <a:rPr lang="en-US" dirty="0" smtClean="0"/>
              <a:t> </a:t>
            </a:r>
            <a:r>
              <a:rPr lang="en-US" b="1" dirty="0">
                <a:solidFill>
                  <a:srgbClr val="0000FF"/>
                </a:solidFill>
              </a:rPr>
              <a:t>5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mins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69228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89000"/>
          </a:xfrm>
        </p:spPr>
        <p:txBody>
          <a:bodyPr/>
          <a:lstStyle/>
          <a:p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0" y="1270000"/>
            <a:ext cx="7683500" cy="4921250"/>
          </a:xfrm>
        </p:spPr>
        <p:txBody>
          <a:bodyPr>
            <a:normAutofit/>
          </a:bodyPr>
          <a:lstStyle/>
          <a:p>
            <a:pPr marL="0" lvl="3" indent="0">
              <a:buNone/>
            </a:pPr>
            <a:r>
              <a:rPr lang="en-US" sz="3600" dirty="0" smtClean="0"/>
              <a:t>“…[the black </a:t>
            </a:r>
            <a:r>
              <a:rPr lang="en-US" sz="3600" dirty="0"/>
              <a:t>woman] remains single more often, bears more children, is in the labor market </a:t>
            </a:r>
            <a:r>
              <a:rPr lang="en-US" sz="3600" dirty="0" smtClean="0"/>
              <a:t>longer…has </a:t>
            </a:r>
            <a:r>
              <a:rPr lang="en-US" sz="3600" dirty="0"/>
              <a:t>less education, earns less, is widowed earlier, and carries </a:t>
            </a:r>
            <a:r>
              <a:rPr lang="en-US" sz="3600" dirty="0" smtClean="0"/>
              <a:t>a…heavier </a:t>
            </a:r>
            <a:r>
              <a:rPr lang="en-US" sz="3600" dirty="0"/>
              <a:t>economic responsibility as family head than </a:t>
            </a:r>
            <a:r>
              <a:rPr lang="en-US" sz="3600" dirty="0" smtClean="0"/>
              <a:t>[a  </a:t>
            </a:r>
            <a:r>
              <a:rPr lang="en-US" sz="3600" dirty="0"/>
              <a:t>white </a:t>
            </a:r>
            <a:r>
              <a:rPr lang="en-US" sz="3600" dirty="0" smtClean="0"/>
              <a:t>woman].</a:t>
            </a:r>
            <a:r>
              <a:rPr lang="en-US" sz="3600" dirty="0"/>
              <a:t>” </a:t>
            </a:r>
            <a:endParaRPr lang="en-US" sz="3600" dirty="0" smtClean="0"/>
          </a:p>
          <a:p>
            <a:pPr marL="0" lvl="3" indent="0">
              <a:buNone/>
            </a:pPr>
            <a:r>
              <a:rPr lang="en-US" sz="3600" dirty="0" smtClean="0"/>
              <a:t> </a:t>
            </a:r>
            <a:r>
              <a:rPr lang="en-US" sz="3600" dirty="0"/>
              <a:t>- </a:t>
            </a:r>
            <a:r>
              <a:rPr lang="en-US" sz="3000" dirty="0"/>
              <a:t>from </a:t>
            </a:r>
            <a:r>
              <a:rPr lang="en-US" sz="3000" i="1" dirty="0"/>
              <a:t>The</a:t>
            </a:r>
            <a:r>
              <a:rPr lang="en-US" sz="3000" b="1" i="1" dirty="0"/>
              <a:t> Liberation </a:t>
            </a:r>
            <a:r>
              <a:rPr lang="en-US" sz="3000" i="1" dirty="0"/>
              <a:t>of Black Women (1970) </a:t>
            </a:r>
            <a:endParaRPr lang="en-US" sz="3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01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8612"/>
          </a:xfrm>
        </p:spPr>
        <p:txBody>
          <a:bodyPr>
            <a:normAutofit/>
          </a:bodyPr>
          <a:lstStyle/>
          <a:p>
            <a:pPr fontAlgn="base"/>
            <a:r>
              <a:rPr lang="en-US" b="1" dirty="0"/>
              <a:t>Explaining White Privilege to a Broke White Person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By Gina </a:t>
            </a:r>
            <a:r>
              <a:rPr lang="en-US" dirty="0" err="1"/>
              <a:t>Crosley</a:t>
            </a:r>
            <a:r>
              <a:rPr lang="en-US" dirty="0"/>
              <a:t>-Corcoran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 descr="014-05-05-Bayview_trailer_park01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00" y="3143250"/>
            <a:ext cx="2876550" cy="278161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Box 4"/>
          <p:cNvSpPr txBox="1"/>
          <p:nvPr/>
        </p:nvSpPr>
        <p:spPr>
          <a:xfrm>
            <a:off x="4457700" y="3492500"/>
            <a:ext cx="4006850" cy="2781618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i="1" dirty="0">
                <a:solidFill>
                  <a:srgbClr val="222222"/>
                </a:solidFill>
                <a:effectLst/>
                <a:latin typeface="inherit"/>
                <a:ea typeface="ＭＳ 明朝"/>
                <a:cs typeface="Times New Roman"/>
              </a:rPr>
              <a:t>This is actually a much nicer trailer setup than the one I grew up in.</a:t>
            </a:r>
            <a:endParaRPr lang="en-US" sz="3200" dirty="0">
              <a:effectLst/>
              <a:ea typeface="ＭＳ 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53267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1944" y="4257460"/>
            <a:ext cx="3992055" cy="26005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533"/>
            <a:ext cx="8229600" cy="778002"/>
          </a:xfrm>
        </p:spPr>
        <p:txBody>
          <a:bodyPr/>
          <a:lstStyle/>
          <a:p>
            <a:r>
              <a:rPr lang="en-US" dirty="0" smtClean="0"/>
              <a:t>Collaborative Annotating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2250" y="972273"/>
            <a:ext cx="8921750" cy="5885727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Read.  </a:t>
            </a:r>
            <a:r>
              <a:rPr lang="en-US" b="1" dirty="0">
                <a:solidFill>
                  <a:srgbClr val="0000FF"/>
                </a:solidFill>
              </a:rPr>
              <a:t>5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mins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Write on </a:t>
            </a:r>
            <a:r>
              <a:rPr lang="en-US" b="1" i="1" dirty="0" smtClean="0"/>
              <a:t>your</a:t>
            </a:r>
            <a:r>
              <a:rPr lang="en-US" dirty="0" smtClean="0"/>
              <a:t> paper.  </a:t>
            </a:r>
            <a:r>
              <a:rPr lang="en-US" b="1" dirty="0">
                <a:solidFill>
                  <a:srgbClr val="0000FF"/>
                </a:solidFill>
              </a:rPr>
              <a:t>5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mins</a:t>
            </a:r>
            <a:endParaRPr lang="en-US" dirty="0" smtClean="0">
              <a:solidFill>
                <a:srgbClr val="0000FF"/>
              </a:solidFill>
            </a:endParaRP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u="sng" dirty="0" smtClean="0"/>
              <a:t>IN GROUPS:</a:t>
            </a:r>
            <a:r>
              <a:rPr lang="en-US" dirty="0" smtClean="0"/>
              <a:t> Discuss.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Determine </a:t>
            </a:r>
            <a:r>
              <a:rPr lang="en-US" b="1" dirty="0" smtClean="0"/>
              <a:t>main idea</a:t>
            </a:r>
            <a:r>
              <a:rPr lang="en-US" dirty="0" smtClean="0"/>
              <a:t>. </a:t>
            </a:r>
            <a:r>
              <a:rPr lang="en-US" dirty="0" smtClean="0"/>
              <a:t> </a:t>
            </a:r>
            <a:r>
              <a:rPr lang="en-US" b="1" dirty="0">
                <a:solidFill>
                  <a:srgbClr val="0000FF"/>
                </a:solidFill>
              </a:rPr>
              <a:t>5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mins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6641" y="581505"/>
            <a:ext cx="1747359" cy="16648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5346" y="1697379"/>
            <a:ext cx="1661295" cy="141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471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5680</TotalTime>
  <Words>358</Words>
  <Application>Microsoft Macintosh PowerPoint</Application>
  <PresentationFormat>On-screen Show (4:3)</PresentationFormat>
  <Paragraphs>54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Gender Studies                                    ID-5  Ms. Lindsay </vt:lpstr>
      <vt:lpstr>VOCABULARY</vt:lpstr>
      <vt:lpstr>IDENTITY UNIT OUTCOMES Gender Studies  </vt:lpstr>
      <vt:lpstr>PowerPoint Presentation</vt:lpstr>
      <vt:lpstr>World as 100 People Homework </vt:lpstr>
      <vt:lpstr>Jigsaw</vt:lpstr>
      <vt:lpstr>MODEL</vt:lpstr>
      <vt:lpstr>Explaining White Privilege to a Broke White Person By Gina Crosley-Corcoran </vt:lpstr>
      <vt:lpstr>Collaborative Annotating</vt:lpstr>
      <vt:lpstr>Share out </vt:lpstr>
      <vt:lpstr>HOMEWORK: Bias (Part 2)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Gender Studies                                    ID-5  Ms. Lindsay </dc:title>
  <dc:creator>Lindsay Lyons</dc:creator>
  <cp:lastModifiedBy>Lindsay Lyons</cp:lastModifiedBy>
  <cp:revision>36</cp:revision>
  <cp:lastPrinted>2014-09-15T19:41:53Z</cp:lastPrinted>
  <dcterms:created xsi:type="dcterms:W3CDTF">2014-09-13T17:39:34Z</dcterms:created>
  <dcterms:modified xsi:type="dcterms:W3CDTF">2014-09-17T16:20:21Z</dcterms:modified>
</cp:coreProperties>
</file>