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0584" autoAdjust="0"/>
    <p:restoredTop sz="99414" autoAdjust="0"/>
  </p:normalViewPr>
  <p:slideViewPr>
    <p:cSldViewPr snapToGrid="0" snapToObjects="1">
      <p:cViewPr varScale="1">
        <p:scale>
          <a:sx n="85" d="100"/>
          <a:sy n="85" d="100"/>
        </p:scale>
        <p:origin x="-10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3D89A5-A469-9749-96D5-3FD5ABE24545}" type="datetimeFigureOut">
              <a:rPr lang="en-US" smtClean="0"/>
              <a:t>9/14/14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3D26F1-9FCD-034C-8D61-890FFDFAA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094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misia</a:t>
            </a:r>
            <a:r>
              <a:rPr lang="en-US" dirty="0" smtClean="0"/>
              <a:t>” – hatred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0000FF"/>
                </a:solidFill>
              </a:rPr>
              <a:t>gender does not match sex </a:t>
            </a:r>
            <a:endParaRPr lang="en-US" sz="1200" dirty="0" smtClean="0">
              <a:solidFill>
                <a:srgbClr val="FF0000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FF0000"/>
                </a:solidFill>
              </a:rPr>
              <a:t>Fear of transgendered people (hatred)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008000"/>
                </a:solidFill>
              </a:rPr>
              <a:t>idea that there are only 2 genders (problem)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D26F1-9FCD-034C-8D61-890FFDFAAEC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970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D26F1-9FCD-034C-8D61-890FFDFAAEC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686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9B917-1D8A-CB40-9B86-13791EC7EFF3}" type="datetimeFigureOut">
              <a:rPr lang="en-US" smtClean="0"/>
              <a:t>9/14/14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F7A7-D89A-6144-B3B9-4B8961220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268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9B917-1D8A-CB40-9B86-13791EC7EFF3}" type="datetimeFigureOut">
              <a:rPr lang="en-US" smtClean="0"/>
              <a:t>9/14/14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F7A7-D89A-6144-B3B9-4B8961220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403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9B917-1D8A-CB40-9B86-13791EC7EFF3}" type="datetimeFigureOut">
              <a:rPr lang="en-US" smtClean="0"/>
              <a:t>9/14/14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F7A7-D89A-6144-B3B9-4B8961220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517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9B917-1D8A-CB40-9B86-13791EC7EFF3}" type="datetimeFigureOut">
              <a:rPr lang="en-US" smtClean="0"/>
              <a:t>9/14/14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F7A7-D89A-6144-B3B9-4B8961220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58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9B917-1D8A-CB40-9B86-13791EC7EFF3}" type="datetimeFigureOut">
              <a:rPr lang="en-US" smtClean="0"/>
              <a:t>9/14/14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F7A7-D89A-6144-B3B9-4B8961220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11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9B917-1D8A-CB40-9B86-13791EC7EFF3}" type="datetimeFigureOut">
              <a:rPr lang="en-US" smtClean="0"/>
              <a:t>9/14/14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F7A7-D89A-6144-B3B9-4B8961220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43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9B917-1D8A-CB40-9B86-13791EC7EFF3}" type="datetimeFigureOut">
              <a:rPr lang="en-US" smtClean="0"/>
              <a:t>9/14/14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F7A7-D89A-6144-B3B9-4B8961220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831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9B917-1D8A-CB40-9B86-13791EC7EFF3}" type="datetimeFigureOut">
              <a:rPr lang="en-US" smtClean="0"/>
              <a:t>9/14/14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F7A7-D89A-6144-B3B9-4B8961220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416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9B917-1D8A-CB40-9B86-13791EC7EFF3}" type="datetimeFigureOut">
              <a:rPr lang="en-US" smtClean="0"/>
              <a:t>9/14/14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F7A7-D89A-6144-B3B9-4B8961220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710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9B917-1D8A-CB40-9B86-13791EC7EFF3}" type="datetimeFigureOut">
              <a:rPr lang="en-US" smtClean="0"/>
              <a:t>9/14/14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F7A7-D89A-6144-B3B9-4B8961220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410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9B917-1D8A-CB40-9B86-13791EC7EFF3}" type="datetimeFigureOut">
              <a:rPr lang="en-US" smtClean="0"/>
              <a:t>9/14/14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F7A7-D89A-6144-B3B9-4B8961220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1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9B917-1D8A-CB40-9B86-13791EC7EFF3}" type="datetimeFigureOut">
              <a:rPr lang="en-US" smtClean="0"/>
              <a:t>9/14/14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AF7A7-D89A-6144-B3B9-4B8961220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667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8413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Gender Studies                                ID-7 </a:t>
            </a:r>
            <a:br>
              <a:rPr lang="en-US" dirty="0" smtClean="0"/>
            </a:br>
            <a:r>
              <a:rPr lang="en-US" dirty="0" smtClean="0"/>
              <a:t>Ms. Lindsay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2250" y="1492250"/>
            <a:ext cx="8921750" cy="53657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400" dirty="0" smtClean="0">
                <a:solidFill>
                  <a:srgbClr val="FF0000"/>
                </a:solidFill>
              </a:rPr>
              <a:t>Aim: What is gender and how can it be privileged?</a:t>
            </a:r>
          </a:p>
          <a:p>
            <a:pPr marL="0" indent="0">
              <a:buNone/>
            </a:pPr>
            <a:endParaRPr lang="en-US" sz="3400" dirty="0"/>
          </a:p>
          <a:p>
            <a:pPr marL="0" indent="0">
              <a:buNone/>
            </a:pPr>
            <a:r>
              <a:rPr lang="en-US" sz="3400" dirty="0" smtClean="0">
                <a:solidFill>
                  <a:srgbClr val="0000FF"/>
                </a:solidFill>
              </a:rPr>
              <a:t>Do Now: Where should</a:t>
            </a:r>
          </a:p>
          <a:p>
            <a:pPr marL="0" indent="0">
              <a:buNone/>
            </a:pPr>
            <a:r>
              <a:rPr lang="en-US" sz="3400" b="1" dirty="0" smtClean="0">
                <a:solidFill>
                  <a:srgbClr val="0000FF"/>
                </a:solidFill>
              </a:rPr>
              <a:t> transgendered </a:t>
            </a:r>
            <a:r>
              <a:rPr lang="en-US" sz="3400" dirty="0" smtClean="0">
                <a:solidFill>
                  <a:srgbClr val="0000FF"/>
                </a:solidFill>
              </a:rPr>
              <a:t>people </a:t>
            </a:r>
          </a:p>
          <a:p>
            <a:pPr marL="0" indent="0">
              <a:buNone/>
            </a:pPr>
            <a:r>
              <a:rPr lang="en-US" sz="3400" dirty="0" smtClean="0">
                <a:solidFill>
                  <a:srgbClr val="0000FF"/>
                </a:solidFill>
              </a:rPr>
              <a:t>go to the bathroom? </a:t>
            </a:r>
          </a:p>
          <a:p>
            <a:pPr marL="0" indent="0">
              <a:buNone/>
            </a:pPr>
            <a:endParaRPr lang="en-US" sz="3400" dirty="0"/>
          </a:p>
          <a:p>
            <a:pPr marL="0" indent="0">
              <a:buNone/>
            </a:pPr>
            <a:r>
              <a:rPr lang="en-US" sz="3000" dirty="0" smtClean="0">
                <a:solidFill>
                  <a:srgbClr val="008000"/>
                </a:solidFill>
              </a:rPr>
              <a:t>HW Due Today: “How to Talk to </a:t>
            </a:r>
          </a:p>
          <a:p>
            <a:pPr marL="0" indent="0">
              <a:buNone/>
            </a:pPr>
            <a:r>
              <a:rPr lang="en-US" sz="3000" dirty="0" smtClean="0">
                <a:solidFill>
                  <a:srgbClr val="008000"/>
                </a:solidFill>
              </a:rPr>
              <a:t>Your Sons About Robin </a:t>
            </a:r>
            <a:r>
              <a:rPr lang="en-US" sz="3000" dirty="0" err="1" smtClean="0">
                <a:solidFill>
                  <a:srgbClr val="008000"/>
                </a:solidFill>
              </a:rPr>
              <a:t>Thicke</a:t>
            </a:r>
            <a:r>
              <a:rPr lang="en-US" sz="3000" dirty="0" smtClean="0">
                <a:solidFill>
                  <a:srgbClr val="008000"/>
                </a:solidFill>
              </a:rPr>
              <a:t>” questions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6750" y="2974103"/>
            <a:ext cx="3397250" cy="3269852"/>
          </a:xfrm>
          <a:prstGeom prst="rect">
            <a:avLst/>
          </a:prstGeom>
        </p:spPr>
      </p:pic>
      <p:sp>
        <p:nvSpPr>
          <p:cNvPr id="3" name="Curved Down Arrow 2"/>
          <p:cNvSpPr/>
          <p:nvPr/>
        </p:nvSpPr>
        <p:spPr>
          <a:xfrm>
            <a:off x="5969000" y="2127250"/>
            <a:ext cx="2717800" cy="846853"/>
          </a:xfrm>
          <a:prstGeom prst="curved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690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03932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do we have separate bathrooms?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What is the best way transgendered people can feel comfortable using the bathroom?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08" y="4214852"/>
            <a:ext cx="3393220" cy="22621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3911600"/>
            <a:ext cx="4114800" cy="29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481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Legally…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Businesses</a:t>
            </a:r>
            <a:r>
              <a:rPr lang="en-US" dirty="0" smtClean="0"/>
              <a:t> in NYC that do not allow transgendered people to use gender-identity appropriate restrooms may be violating the city’s nondiscrimination law.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In a </a:t>
            </a:r>
            <a:r>
              <a:rPr lang="en-US" b="1" dirty="0" smtClean="0">
                <a:solidFill>
                  <a:srgbClr val="0000FF"/>
                </a:solidFill>
              </a:rPr>
              <a:t>non-workplace</a:t>
            </a:r>
            <a:r>
              <a:rPr lang="en-US" dirty="0" smtClean="0"/>
              <a:t>, it is not against the law to prevent transgendered people from using an identity-appropriate restroom.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015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61021"/>
          </a:xfrm>
        </p:spPr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9793"/>
            <a:ext cx="6045200" cy="55773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smtClean="0">
                <a:solidFill>
                  <a:srgbClr val="0000FF"/>
                </a:solidFill>
              </a:rPr>
              <a:t>Transgender –</a:t>
            </a:r>
          </a:p>
          <a:p>
            <a:pPr marL="0" indent="0">
              <a:buNone/>
            </a:pPr>
            <a:endParaRPr lang="en-US" sz="4400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4400" dirty="0" err="1" smtClean="0">
                <a:solidFill>
                  <a:srgbClr val="FF0000"/>
                </a:solidFill>
              </a:rPr>
              <a:t>Transphobia</a:t>
            </a:r>
            <a:r>
              <a:rPr lang="en-US" sz="4400" dirty="0" smtClean="0">
                <a:solidFill>
                  <a:srgbClr val="FF0000"/>
                </a:solidFill>
              </a:rPr>
              <a:t> –</a:t>
            </a:r>
          </a:p>
          <a:p>
            <a:pPr marL="0" indent="0">
              <a:buNone/>
            </a:pPr>
            <a:endParaRPr lang="en-US" sz="4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4400" dirty="0" smtClean="0">
                <a:solidFill>
                  <a:srgbClr val="008000"/>
                </a:solidFill>
              </a:rPr>
              <a:t>Gender binary –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400" y="4927600"/>
            <a:ext cx="2641600" cy="193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2400" y="137287"/>
            <a:ext cx="2641600" cy="29153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0710" y="3223889"/>
            <a:ext cx="2613290" cy="17037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2400" y="3168537"/>
            <a:ext cx="2641600" cy="175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32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222"/>
            <a:ext cx="8229600" cy="1143000"/>
          </a:xfrm>
        </p:spPr>
        <p:txBody>
          <a:bodyPr/>
          <a:lstStyle/>
          <a:p>
            <a:r>
              <a:rPr lang="en-US" dirty="0" smtClean="0"/>
              <a:t>Interview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0223"/>
            <a:ext cx="8229600" cy="5697778"/>
          </a:xfrm>
        </p:spPr>
        <p:txBody>
          <a:bodyPr>
            <a:normAutofit lnSpcReduction="10000"/>
          </a:bodyPr>
          <a:lstStyle/>
          <a:p>
            <a:r>
              <a:rPr lang="en-US" b="1" i="1" dirty="0" err="1" smtClean="0"/>
              <a:t>Cisgender</a:t>
            </a:r>
            <a:r>
              <a:rPr lang="en-US" i="1" dirty="0" smtClean="0"/>
              <a:t>: your gender identity </a:t>
            </a:r>
          </a:p>
          <a:p>
            <a:pPr marL="0" indent="0">
              <a:buNone/>
            </a:pPr>
            <a:r>
              <a:rPr lang="en-US" i="1" dirty="0"/>
              <a:t> </a:t>
            </a:r>
            <a:r>
              <a:rPr lang="en-US" i="1" dirty="0" smtClean="0"/>
              <a:t>   matches your biological sex </a:t>
            </a:r>
          </a:p>
          <a:p>
            <a:pPr marL="0" indent="0">
              <a:buNone/>
            </a:pPr>
            <a:endParaRPr lang="en-US" sz="4400" dirty="0" smtClean="0"/>
          </a:p>
          <a:p>
            <a:r>
              <a:rPr lang="en-US" dirty="0" smtClean="0"/>
              <a:t>What were some of the questions asked?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Why are questions about your body inappropriate during an interview about your work?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How does watching this video help us?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5362" y="137288"/>
            <a:ext cx="2398637" cy="264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005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923" y="5250835"/>
            <a:ext cx="1418878" cy="16071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2061" y="42515"/>
            <a:ext cx="1501939" cy="21802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"/>
            <a:ext cx="8229600" cy="995282"/>
          </a:xfrm>
        </p:spPr>
        <p:txBody>
          <a:bodyPr/>
          <a:lstStyle/>
          <a:p>
            <a:r>
              <a:rPr lang="en-US" dirty="0" smtClean="0"/>
              <a:t>Mom’s Speech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2632"/>
            <a:ext cx="8229600" cy="5725368"/>
          </a:xfrm>
        </p:spPr>
        <p:txBody>
          <a:bodyPr/>
          <a:lstStyle/>
          <a:p>
            <a:r>
              <a:rPr lang="en-US" dirty="0" smtClean="0"/>
              <a:t>Why would parents try to stop a transgendered child from being herself?</a:t>
            </a:r>
          </a:p>
          <a:p>
            <a:pPr marL="0" indent="0">
              <a:buNone/>
            </a:pPr>
            <a:endParaRPr lang="en-US" sz="4000" dirty="0" smtClean="0"/>
          </a:p>
          <a:p>
            <a:r>
              <a:rPr lang="en-US" dirty="0" smtClean="0"/>
              <a:t>What effects could this have?</a:t>
            </a:r>
          </a:p>
          <a:p>
            <a:pPr marL="0" indent="0">
              <a:buNone/>
            </a:pPr>
            <a:endParaRPr lang="en-US" sz="4000" dirty="0"/>
          </a:p>
          <a:p>
            <a:r>
              <a:rPr lang="en-US" dirty="0" smtClean="0"/>
              <a:t>What is the root cause of trans-hatred?</a:t>
            </a:r>
          </a:p>
          <a:p>
            <a:pPr marL="0" indent="0">
              <a:buNone/>
            </a:pPr>
            <a:endParaRPr lang="en-US" sz="4000" dirty="0" smtClean="0"/>
          </a:p>
          <a:p>
            <a:r>
              <a:rPr lang="en-US" dirty="0" smtClean="0"/>
              <a:t>How does religion play a part in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trans-hatred?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7902" y="2222749"/>
            <a:ext cx="3266098" cy="12292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3405" y="3451989"/>
            <a:ext cx="1660595" cy="214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049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66"/>
            <a:ext cx="8229600" cy="1143000"/>
          </a:xfrm>
        </p:spPr>
        <p:txBody>
          <a:bodyPr/>
          <a:lstStyle/>
          <a:p>
            <a:r>
              <a:rPr lang="en-US" dirty="0" smtClean="0"/>
              <a:t>3 Markers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Insistent </a:t>
            </a:r>
            <a:r>
              <a:rPr lang="en-US" dirty="0"/>
              <a:t>(</a:t>
            </a:r>
            <a:r>
              <a:rPr lang="en-US" dirty="0" smtClean="0"/>
              <a:t>firm)</a:t>
            </a:r>
          </a:p>
          <a:p>
            <a:pPr marL="0" indent="0">
              <a:buNone/>
            </a:pPr>
            <a:endParaRPr lang="en-US" sz="4800" dirty="0" smtClean="0"/>
          </a:p>
          <a:p>
            <a:r>
              <a:rPr lang="en-US" dirty="0" smtClean="0"/>
              <a:t>Consistent </a:t>
            </a:r>
            <a:r>
              <a:rPr lang="en-US" dirty="0"/>
              <a:t>(</a:t>
            </a:r>
            <a:r>
              <a:rPr lang="en-US" dirty="0" smtClean="0"/>
              <a:t>no change)</a:t>
            </a:r>
          </a:p>
          <a:p>
            <a:pPr marL="0" indent="0">
              <a:buNone/>
            </a:pPr>
            <a:endParaRPr lang="en-US" sz="4800" dirty="0" smtClean="0"/>
          </a:p>
          <a:p>
            <a:r>
              <a:rPr lang="en-US" dirty="0" smtClean="0"/>
              <a:t>Persistent </a:t>
            </a:r>
            <a:r>
              <a:rPr lang="en-US" dirty="0"/>
              <a:t>(over long period of time)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i="1" dirty="0" smtClean="0">
                <a:solidFill>
                  <a:srgbClr val="0000FF"/>
                </a:solidFill>
              </a:rPr>
              <a:t>*They say who </a:t>
            </a:r>
            <a:r>
              <a:rPr lang="en-US" i="1" dirty="0">
                <a:solidFill>
                  <a:srgbClr val="0000FF"/>
                </a:solidFill>
              </a:rPr>
              <a:t>they are NOT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9712" y="859218"/>
            <a:ext cx="2416246" cy="14819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3258" y="2505519"/>
            <a:ext cx="3910742" cy="14187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4457" y="4156620"/>
            <a:ext cx="1969543" cy="196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465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7082" y="1478596"/>
            <a:ext cx="5676918" cy="53794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3" y="1924300"/>
            <a:ext cx="2254975" cy="7699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3" y="2997200"/>
            <a:ext cx="2254975" cy="774786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707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7308</TotalTime>
  <Words>251</Words>
  <Application>Microsoft Macintosh PowerPoint</Application>
  <PresentationFormat>On-screen Show (4:3)</PresentationFormat>
  <Paragraphs>53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Gender Studies                                ID-7  Ms. Lindsay </vt:lpstr>
      <vt:lpstr>Why do we have separate bathrooms?  What is the best way transgendered people can feel comfortable using the bathroom? </vt:lpstr>
      <vt:lpstr>Legally…</vt:lpstr>
      <vt:lpstr>VOCABULARY</vt:lpstr>
      <vt:lpstr>Interview</vt:lpstr>
      <vt:lpstr>Mom’s Speech</vt:lpstr>
      <vt:lpstr>3 Markers</vt:lpstr>
      <vt:lpstr>HOMEWORK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Gender Studies                                ID-7  Ms. Lindsay </dc:title>
  <dc:creator>Lindsay Lyons</dc:creator>
  <cp:lastModifiedBy>Lindsay Lyons</cp:lastModifiedBy>
  <cp:revision>22</cp:revision>
  <dcterms:created xsi:type="dcterms:W3CDTF">2014-09-14T14:22:39Z</dcterms:created>
  <dcterms:modified xsi:type="dcterms:W3CDTF">2014-09-19T16:12:16Z</dcterms:modified>
</cp:coreProperties>
</file>