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48" autoAdjust="0"/>
  </p:normalViewPr>
  <p:slideViewPr>
    <p:cSldViewPr snapToGrid="0" snapToObjects="1">
      <p:cViewPr varScale="1">
        <p:scale>
          <a:sx n="75" d="100"/>
          <a:sy n="75" d="100"/>
        </p:scale>
        <p:origin x="-10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EC021-220B-6246-AD00-C6BC92B0056F}" type="datetimeFigureOut">
              <a:rPr lang="en-US" smtClean="0"/>
              <a:t>9/21/14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57D3B-06FF-7C46-9BDF-0B51C6C60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9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rgbClr val="0000FF"/>
                </a:solidFill>
              </a:rPr>
              <a:t>system-wide (schools, companies, laws) form of racism</a:t>
            </a:r>
          </a:p>
          <a:p>
            <a:endParaRPr lang="en-US" b="1" smtClean="0"/>
          </a:p>
          <a:p>
            <a:r>
              <a:rPr lang="en-US" b="1" dirty="0" smtClean="0"/>
              <a:t>-</a:t>
            </a:r>
            <a:r>
              <a:rPr lang="en-US" b="1" dirty="0" err="1" smtClean="0"/>
              <a:t>ic</a:t>
            </a:r>
            <a:r>
              <a:rPr lang="en-US" b="1" baseline="0" dirty="0" smtClean="0"/>
              <a:t> </a:t>
            </a:r>
            <a:r>
              <a:rPr lang="en-US" dirty="0" smtClean="0"/>
              <a:t>suffix = “relating to”</a:t>
            </a:r>
          </a:p>
          <a:p>
            <a:r>
              <a:rPr lang="en-US" dirty="0" smtClean="0"/>
              <a:t>Within systemic racism: institutional</a:t>
            </a:r>
            <a:r>
              <a:rPr lang="en-US" baseline="0" dirty="0" smtClean="0"/>
              <a:t> racism &amp; structural racism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Involves: HISTORY, CULTURE, INSTITUTIONS &amp; POLICIES</a:t>
            </a:r>
          </a:p>
          <a:p>
            <a:r>
              <a:rPr lang="en-US" baseline="0" dirty="0" smtClean="0"/>
              <a:t>Examples include racist history, dominant cultural representations, popular myths, and compounded and chronic inequities, etc. </a:t>
            </a:r>
          </a:p>
          <a:p>
            <a:r>
              <a:rPr lang="en-US" baseline="0" dirty="0" smtClean="0"/>
              <a:t>(from http://</a:t>
            </a:r>
            <a:r>
              <a:rPr lang="en-US" baseline="0" dirty="0" err="1" smtClean="0"/>
              <a:t>www.intergroupresources.com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rc</a:t>
            </a:r>
            <a:r>
              <a:rPr lang="en-US" baseline="0" dirty="0" smtClean="0"/>
              <a:t>/Definitions%20of%20Racism.pdf)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D3B-06FF-7C46-9BDF-0B51C6C603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3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questions</a:t>
            </a:r>
            <a:r>
              <a:rPr lang="en-US" baseline="0" dirty="0" smtClean="0"/>
              <a:t> for each video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D3B-06FF-7C46-9BDF-0B51C6C603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45AB-BA95-C64B-A6D9-B44E3BBF37C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B002-142A-194D-9D90-647C6247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9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45AB-BA95-C64B-A6D9-B44E3BBF37C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B002-142A-194D-9D90-647C6247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7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45AB-BA95-C64B-A6D9-B44E3BBF37C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B002-142A-194D-9D90-647C6247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45AB-BA95-C64B-A6D9-B44E3BBF37C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B002-142A-194D-9D90-647C6247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9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45AB-BA95-C64B-A6D9-B44E3BBF37C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B002-142A-194D-9D90-647C6247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6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45AB-BA95-C64B-A6D9-B44E3BBF37C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B002-142A-194D-9D90-647C6247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0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45AB-BA95-C64B-A6D9-B44E3BBF37C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B002-142A-194D-9D90-647C6247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8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45AB-BA95-C64B-A6D9-B44E3BBF37C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B002-142A-194D-9D90-647C6247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0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45AB-BA95-C64B-A6D9-B44E3BBF37C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B002-142A-194D-9D90-647C6247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6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45AB-BA95-C64B-A6D9-B44E3BBF37C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B002-142A-194D-9D90-647C6247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45AB-BA95-C64B-A6D9-B44E3BBF37C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B002-142A-194D-9D90-647C6247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2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545AB-BA95-C64B-A6D9-B44E3BBF37C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9B002-142A-194D-9D90-647C6247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9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Gender Studies                                ID</a:t>
            </a:r>
            <a:r>
              <a:rPr lang="en-US" dirty="0" smtClean="0"/>
              <a:t>-9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Ms. Lindsay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492250"/>
            <a:ext cx="8921750" cy="5365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Aim: </a:t>
            </a:r>
            <a:r>
              <a:rPr lang="en-US" sz="3400" dirty="0" smtClean="0">
                <a:solidFill>
                  <a:srgbClr val="FF0000"/>
                </a:solidFill>
              </a:rPr>
              <a:t>How do different races experience our society?</a:t>
            </a:r>
            <a:endParaRPr lang="en-US" sz="3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Do Now</a:t>
            </a:r>
            <a:r>
              <a:rPr lang="en-US" sz="3400" dirty="0" smtClean="0">
                <a:solidFill>
                  <a:srgbClr val="0000FF"/>
                </a:solidFill>
              </a:rPr>
              <a:t>: </a:t>
            </a:r>
            <a:r>
              <a:rPr lang="en-US" sz="3400" b="1" u="sng" dirty="0" smtClean="0">
                <a:solidFill>
                  <a:srgbClr val="0000FF"/>
                </a:solidFill>
              </a:rPr>
              <a:t>Read</a:t>
            </a:r>
            <a:r>
              <a:rPr lang="en-US" sz="3400" dirty="0" smtClean="0">
                <a:solidFill>
                  <a:srgbClr val="0000FF"/>
                </a:solidFill>
              </a:rPr>
              <a:t> the </a:t>
            </a:r>
            <a:r>
              <a:rPr lang="en-US" sz="3400" dirty="0" err="1" smtClean="0">
                <a:solidFill>
                  <a:srgbClr val="0000FF"/>
                </a:solidFill>
              </a:rPr>
              <a:t>infographic</a:t>
            </a:r>
            <a:r>
              <a:rPr lang="en-US" sz="3400" dirty="0" smtClean="0">
                <a:solidFill>
                  <a:srgbClr val="0000FF"/>
                </a:solidFill>
              </a:rPr>
              <a:t> at your table.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Each person will write </a:t>
            </a:r>
            <a:r>
              <a:rPr lang="en-US" sz="3400" b="1" u="sng" dirty="0" smtClean="0">
                <a:solidFill>
                  <a:srgbClr val="0000FF"/>
                </a:solidFill>
              </a:rPr>
              <a:t>1 comment or question</a:t>
            </a:r>
            <a:r>
              <a:rPr lang="en-US" sz="3400" dirty="0" smtClean="0">
                <a:solidFill>
                  <a:srgbClr val="0000FF"/>
                </a:solidFill>
              </a:rPr>
              <a:t>. </a:t>
            </a:r>
            <a:r>
              <a:rPr lang="en-US" sz="3400" dirty="0" smtClean="0">
                <a:solidFill>
                  <a:srgbClr val="0000FF"/>
                </a:solidFill>
              </a:rPr>
              <a:t>Discuss as a group &amp; determine the </a:t>
            </a:r>
            <a:r>
              <a:rPr lang="en-US" sz="3400" b="1" u="sng" dirty="0" smtClean="0">
                <a:solidFill>
                  <a:srgbClr val="0000FF"/>
                </a:solidFill>
              </a:rPr>
              <a:t>main idea</a:t>
            </a:r>
            <a:r>
              <a:rPr lang="en-US" sz="3400" dirty="0" smtClean="0">
                <a:solidFill>
                  <a:srgbClr val="0000FF"/>
                </a:solidFill>
              </a:rPr>
              <a:t>. </a:t>
            </a:r>
            <a:endParaRPr lang="en-US" sz="3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>
                <a:solidFill>
                  <a:srgbClr val="008000"/>
                </a:solidFill>
              </a:rPr>
              <a:t>HW </a:t>
            </a:r>
            <a:r>
              <a:rPr lang="en-US" sz="3400" dirty="0" smtClean="0">
                <a:solidFill>
                  <a:srgbClr val="008000"/>
                </a:solidFill>
              </a:rPr>
              <a:t>Due Today: </a:t>
            </a:r>
            <a:r>
              <a:rPr lang="en-US" sz="3400" dirty="0" smtClean="0">
                <a:solidFill>
                  <a:srgbClr val="008000"/>
                </a:solidFill>
              </a:rPr>
              <a:t>None</a:t>
            </a:r>
            <a:endParaRPr lang="en-US" sz="34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1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52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8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"/>
            <a:ext cx="8229600" cy="11430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93" y="1143061"/>
            <a:ext cx="8719196" cy="2906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0000FF"/>
                </a:solidFill>
              </a:rPr>
              <a:t>s</a:t>
            </a:r>
            <a:r>
              <a:rPr lang="en-US" sz="5400" dirty="0" smtClean="0">
                <a:solidFill>
                  <a:srgbClr val="0000FF"/>
                </a:solidFill>
              </a:rPr>
              <a:t>ystemic racism-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954" y="3813925"/>
            <a:ext cx="5900046" cy="3558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959555"/>
            <a:ext cx="3375012" cy="18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6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84" y="411866"/>
            <a:ext cx="5234951" cy="6280959"/>
          </a:xfrm>
        </p:spPr>
        <p:txBody>
          <a:bodyPr>
            <a:normAutofit/>
          </a:bodyPr>
          <a:lstStyle/>
          <a:p>
            <a:r>
              <a:rPr lang="en-US" dirty="0" smtClean="0"/>
              <a:t>Is this individual racism or systemic racism? Why?</a:t>
            </a:r>
          </a:p>
          <a:p>
            <a:pPr marL="0" indent="0">
              <a:buNone/>
            </a:pPr>
            <a:endParaRPr lang="en-US" sz="5000" dirty="0" smtClean="0"/>
          </a:p>
          <a:p>
            <a:r>
              <a:rPr lang="en-US" dirty="0" smtClean="0"/>
              <a:t>What effects could this type of racism have?</a:t>
            </a:r>
          </a:p>
          <a:p>
            <a:pPr marL="0" indent="0">
              <a:buNone/>
            </a:pPr>
            <a:endParaRPr lang="en-US" sz="5000" dirty="0"/>
          </a:p>
          <a:p>
            <a:r>
              <a:rPr lang="en-US" dirty="0" smtClean="0"/>
              <a:t>Does this connect to anything else we’ve studied?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482" y="0"/>
            <a:ext cx="1832233" cy="1832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84" y="4835423"/>
            <a:ext cx="2456566" cy="1635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767" y="0"/>
            <a:ext cx="1832233" cy="1832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524" y="2261259"/>
            <a:ext cx="2608486" cy="19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9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877698"/>
              </p:ext>
            </p:extLst>
          </p:nvPr>
        </p:nvGraphicFramePr>
        <p:xfrm>
          <a:off x="207608" y="171611"/>
          <a:ext cx="8769045" cy="6544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9563100" imgH="7137400" progId="Word.Document.12">
                  <p:embed/>
                </p:oleObj>
              </mc:Choice>
              <mc:Fallback>
                <p:oleObj name="Document" r:id="rId3" imgW="9563100" imgH="713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608" y="171611"/>
                        <a:ext cx="8769045" cy="6544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84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38296"/>
          </a:xfrm>
        </p:spPr>
        <p:txBody>
          <a:bodyPr>
            <a:normAutofit/>
          </a:bodyPr>
          <a:lstStyle/>
          <a:p>
            <a:r>
              <a:rPr lang="en-US" dirty="0" smtClean="0"/>
              <a:t>For the Muslims Post-9/11 Video…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only have to watch</a:t>
            </a:r>
            <a:br>
              <a:rPr lang="en-US" dirty="0" smtClean="0"/>
            </a:br>
            <a:r>
              <a:rPr lang="en-US" b="1" dirty="0" smtClean="0"/>
              <a:t>1</a:t>
            </a:r>
            <a:r>
              <a:rPr lang="en-US" b="1" dirty="0"/>
              <a:t>:40-6:03</a:t>
            </a:r>
            <a:r>
              <a:rPr lang="en-US" b="1" dirty="0" smtClean="0">
                <a:effectLst/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7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173</Words>
  <Application>Microsoft Macintosh PowerPoint</Application>
  <PresentationFormat>On-screen Show (4:3)</PresentationFormat>
  <Paragraphs>27</Paragraphs>
  <Slides>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Microsoft Word Document</vt:lpstr>
      <vt:lpstr>Gender Studies                                ID-9  Ms. Lindsay </vt:lpstr>
      <vt:lpstr>PowerPoint Presentation</vt:lpstr>
      <vt:lpstr>VOCABULARY</vt:lpstr>
      <vt:lpstr>PowerPoint Presentation</vt:lpstr>
      <vt:lpstr>PowerPoint Presentation</vt:lpstr>
      <vt:lpstr>For the Muslims Post-9/11 Video…  You only have to watch 1:40-6:03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Studies                                ID-9  Ms. Lindsay </dc:title>
  <dc:creator>Lindsay Lyons</dc:creator>
  <cp:lastModifiedBy>Lindsay Lyons</cp:lastModifiedBy>
  <cp:revision>19</cp:revision>
  <dcterms:created xsi:type="dcterms:W3CDTF">2014-09-21T14:07:15Z</dcterms:created>
  <dcterms:modified xsi:type="dcterms:W3CDTF">2014-09-23T20:26:54Z</dcterms:modified>
</cp:coreProperties>
</file>