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4" r:id="rId2"/>
    <p:sldId id="277" r:id="rId3"/>
    <p:sldId id="273" r:id="rId4"/>
    <p:sldId id="261" r:id="rId5"/>
    <p:sldId id="258" r:id="rId6"/>
    <p:sldId id="259" r:id="rId7"/>
    <p:sldId id="275" r:id="rId8"/>
    <p:sldId id="270" r:id="rId9"/>
    <p:sldId id="276" r:id="rId10"/>
    <p:sldId id="282" r:id="rId11"/>
    <p:sldId id="269" r:id="rId12"/>
    <p:sldId id="278" r:id="rId13"/>
    <p:sldId id="279" r:id="rId14"/>
    <p:sldId id="280" r:id="rId15"/>
    <p:sldId id="281" r:id="rId16"/>
    <p:sldId id="283" r:id="rId17"/>
    <p:sldId id="274" r:id="rId18"/>
    <p:sldId id="260" r:id="rId19"/>
    <p:sldId id="262" r:id="rId20"/>
    <p:sldId id="263" r:id="rId21"/>
    <p:sldId id="26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83594" autoAdjust="0"/>
  </p:normalViewPr>
  <p:slideViewPr>
    <p:cSldViewPr snapToGrid="0" snapToObjects="1">
      <p:cViewPr varScale="1">
        <p:scale>
          <a:sx n="48" d="100"/>
          <a:sy n="48" d="100"/>
        </p:scale>
        <p:origin x="-215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B54312-BBFD-DA4D-9558-078428A417D7}" type="datetimeFigureOut">
              <a:rPr lang="en-US" smtClean="0"/>
              <a:t>12/1/14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153A96-7F01-964F-8DA9-B1E22B8F80EB}" type="slidenum">
              <a:rPr lang="en-US" smtClean="0"/>
              <a:t>‹#›</a:t>
            </a:fld>
            <a:endParaRPr lang="en-US"/>
          </a:p>
        </p:txBody>
      </p:sp>
    </p:spTree>
    <p:extLst>
      <p:ext uri="{BB962C8B-B14F-4D97-AF65-F5344CB8AC3E}">
        <p14:creationId xmlns:p14="http://schemas.microsoft.com/office/powerpoint/2010/main" val="30898537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How </a:t>
            </a:r>
            <a:r>
              <a:rPr lang="en-US" dirty="0" smtClean="0"/>
              <a:t>did the media cover Ferguson? What examples of good reporting can you find? What examples of coverage you consider problematic did you see?</a:t>
            </a:r>
          </a:p>
          <a:p>
            <a:r>
              <a:rPr lang="en-US" dirty="0" smtClean="0"/>
              <a:t>What bias or stereotyping did you witness in media coverage, whether in choices of words, images, headlines, interviews or anything else? How do you think that may have affected perception of the events and their meaning?</a:t>
            </a:r>
          </a:p>
          <a:p>
            <a:r>
              <a:rPr lang="en-US" dirty="0" smtClean="0"/>
              <a:t>Do you think the </a:t>
            </a:r>
            <a:r>
              <a:rPr lang="en-US" dirty="0" err="1" smtClean="0"/>
              <a:t>Times’s</a:t>
            </a:r>
            <a:r>
              <a:rPr lang="en-US" dirty="0" smtClean="0"/>
              <a:t> profile of Michael Brown was biased or unfair? How would you respond to the public editor’s column about it?</a:t>
            </a:r>
          </a:p>
          <a:p>
            <a:r>
              <a:rPr lang="en-US" dirty="0" smtClean="0"/>
              <a:t>What role did social media play in this story?</a:t>
            </a:r>
          </a:p>
          <a:p>
            <a:r>
              <a:rPr lang="en-US" dirty="0" smtClean="0"/>
              <a:t>How is social media affecting how news breaks, is reported and is responded to in general? What examples can you give beyond Ferguson?</a:t>
            </a:r>
          </a:p>
          <a:p>
            <a:endParaRPr lang="en-US" dirty="0"/>
          </a:p>
        </p:txBody>
      </p:sp>
      <p:sp>
        <p:nvSpPr>
          <p:cNvPr id="4" name="Slide Number Placeholder 3"/>
          <p:cNvSpPr>
            <a:spLocks noGrp="1"/>
          </p:cNvSpPr>
          <p:nvPr>
            <p:ph type="sldNum" sz="quarter" idx="10"/>
          </p:nvPr>
        </p:nvSpPr>
        <p:spPr/>
        <p:txBody>
          <a:bodyPr/>
          <a:lstStyle/>
          <a:p>
            <a:fld id="{1029BB3F-F355-FA46-86D5-AEF270D54127}" type="slidenum">
              <a:rPr lang="en-US" smtClean="0"/>
              <a:t>1</a:t>
            </a:fld>
            <a:endParaRPr lang="en-US"/>
          </a:p>
        </p:txBody>
      </p:sp>
    </p:spTree>
    <p:extLst>
      <p:ext uri="{BB962C8B-B14F-4D97-AF65-F5344CB8AC3E}">
        <p14:creationId xmlns:p14="http://schemas.microsoft.com/office/powerpoint/2010/main" val="167587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www.cleveland.com</a:t>
            </a:r>
            <a:r>
              <a:rPr lang="en-US" dirty="0" smtClean="0"/>
              <a:t>/metro/</a:t>
            </a:r>
            <a:r>
              <a:rPr lang="en-US" dirty="0" err="1" smtClean="0"/>
              <a:t>index.ssf</a:t>
            </a:r>
            <a:r>
              <a:rPr lang="en-US" dirty="0" smtClean="0"/>
              <a:t>/2014/11/cleveland_police_officer_shot_1.html </a:t>
            </a:r>
            <a:endParaRPr lang="en-US" dirty="0"/>
          </a:p>
        </p:txBody>
      </p:sp>
      <p:sp>
        <p:nvSpPr>
          <p:cNvPr id="4" name="Slide Number Placeholder 3"/>
          <p:cNvSpPr>
            <a:spLocks noGrp="1"/>
          </p:cNvSpPr>
          <p:nvPr>
            <p:ph type="sldNum" sz="quarter" idx="10"/>
          </p:nvPr>
        </p:nvSpPr>
        <p:spPr/>
        <p:txBody>
          <a:bodyPr/>
          <a:lstStyle/>
          <a:p>
            <a:fld id="{F6153A96-7F01-964F-8DA9-B1E22B8F80EB}" type="slidenum">
              <a:rPr lang="en-US" smtClean="0"/>
              <a:t>4</a:t>
            </a:fld>
            <a:endParaRPr lang="en-US"/>
          </a:p>
        </p:txBody>
      </p:sp>
    </p:spTree>
    <p:extLst>
      <p:ext uri="{BB962C8B-B14F-4D97-AF65-F5344CB8AC3E}">
        <p14:creationId xmlns:p14="http://schemas.microsoft.com/office/powerpoint/2010/main" val="120352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thesocietypages.org</a:t>
            </a:r>
            <a:r>
              <a:rPr lang="en-US" dirty="0" smtClean="0"/>
              <a:t>/</a:t>
            </a:r>
            <a:r>
              <a:rPr lang="en-US" dirty="0" err="1" smtClean="0"/>
              <a:t>socimages</a:t>
            </a:r>
            <a:r>
              <a:rPr lang="en-US" dirty="0" smtClean="0"/>
              <a:t>/2014/11/28/chart-of-the-week-63-of-white-people-are-wrong-about-ferguson/</a:t>
            </a:r>
            <a:endParaRPr lang="en-US" dirty="0"/>
          </a:p>
        </p:txBody>
      </p:sp>
      <p:sp>
        <p:nvSpPr>
          <p:cNvPr id="4" name="Slide Number Placeholder 3"/>
          <p:cNvSpPr>
            <a:spLocks noGrp="1"/>
          </p:cNvSpPr>
          <p:nvPr>
            <p:ph type="sldNum" sz="quarter" idx="10"/>
          </p:nvPr>
        </p:nvSpPr>
        <p:spPr/>
        <p:txBody>
          <a:bodyPr/>
          <a:lstStyle/>
          <a:p>
            <a:fld id="{F6153A96-7F01-964F-8DA9-B1E22B8F80EB}" type="slidenum">
              <a:rPr lang="en-US" smtClean="0"/>
              <a:t>5</a:t>
            </a:fld>
            <a:endParaRPr lang="en-US"/>
          </a:p>
        </p:txBody>
      </p:sp>
    </p:spTree>
    <p:extLst>
      <p:ext uri="{BB962C8B-B14F-4D97-AF65-F5344CB8AC3E}">
        <p14:creationId xmlns:p14="http://schemas.microsoft.com/office/powerpoint/2010/main" val="412627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JOHN STUART CLIP </a:t>
            </a:r>
            <a:endParaRPr lang="en-US" dirty="0"/>
          </a:p>
        </p:txBody>
      </p:sp>
      <p:sp>
        <p:nvSpPr>
          <p:cNvPr id="4" name="Slide Number Placeholder 3"/>
          <p:cNvSpPr>
            <a:spLocks noGrp="1"/>
          </p:cNvSpPr>
          <p:nvPr>
            <p:ph type="sldNum" sz="quarter" idx="10"/>
          </p:nvPr>
        </p:nvSpPr>
        <p:spPr/>
        <p:txBody>
          <a:bodyPr/>
          <a:lstStyle/>
          <a:p>
            <a:fld id="{F6153A96-7F01-964F-8DA9-B1E22B8F80EB}" type="slidenum">
              <a:rPr lang="en-US" smtClean="0"/>
              <a:t>7</a:t>
            </a:fld>
            <a:endParaRPr lang="en-US"/>
          </a:p>
        </p:txBody>
      </p:sp>
    </p:spTree>
    <p:extLst>
      <p:ext uri="{BB962C8B-B14F-4D97-AF65-F5344CB8AC3E}">
        <p14:creationId xmlns:p14="http://schemas.microsoft.com/office/powerpoint/2010/main" val="377955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www.nytimes.com</a:t>
            </a:r>
            <a:r>
              <a:rPr lang="en-US" dirty="0" smtClean="0"/>
              <a:t>/2014/08/18/business/media/view-of-ferguson-thrust-michael-brown-shooting-to-national-attention.html</a:t>
            </a:r>
            <a:endParaRPr lang="en-US" dirty="0"/>
          </a:p>
        </p:txBody>
      </p:sp>
      <p:sp>
        <p:nvSpPr>
          <p:cNvPr id="4" name="Slide Number Placeholder 3"/>
          <p:cNvSpPr>
            <a:spLocks noGrp="1"/>
          </p:cNvSpPr>
          <p:nvPr>
            <p:ph type="sldNum" sz="quarter" idx="10"/>
          </p:nvPr>
        </p:nvSpPr>
        <p:spPr/>
        <p:txBody>
          <a:bodyPr/>
          <a:lstStyle/>
          <a:p>
            <a:fld id="{F6153A96-7F01-964F-8DA9-B1E22B8F80EB}" type="slidenum">
              <a:rPr lang="en-US" smtClean="0"/>
              <a:t>8</a:t>
            </a:fld>
            <a:endParaRPr lang="en-US"/>
          </a:p>
        </p:txBody>
      </p:sp>
    </p:spTree>
    <p:extLst>
      <p:ext uri="{BB962C8B-B14F-4D97-AF65-F5344CB8AC3E}">
        <p14:creationId xmlns:p14="http://schemas.microsoft.com/office/powerpoint/2010/main" val="2576613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article</a:t>
            </a:r>
            <a:r>
              <a:rPr lang="en-US" baseline="0" dirty="0" smtClean="0"/>
              <a:t> </a:t>
            </a:r>
          </a:p>
          <a:p>
            <a:r>
              <a:rPr lang="en-US" baseline="0" dirty="0" smtClean="0"/>
              <a:t>CRIMINALIZATION </a:t>
            </a:r>
            <a:endParaRPr lang="en-US" dirty="0"/>
          </a:p>
        </p:txBody>
      </p:sp>
      <p:sp>
        <p:nvSpPr>
          <p:cNvPr id="4" name="Slide Number Placeholder 3"/>
          <p:cNvSpPr>
            <a:spLocks noGrp="1"/>
          </p:cNvSpPr>
          <p:nvPr>
            <p:ph type="sldNum" sz="quarter" idx="10"/>
          </p:nvPr>
        </p:nvSpPr>
        <p:spPr/>
        <p:txBody>
          <a:bodyPr/>
          <a:lstStyle/>
          <a:p>
            <a:fld id="{F6153A96-7F01-964F-8DA9-B1E22B8F80EB}" type="slidenum">
              <a:rPr lang="en-US" smtClean="0"/>
              <a:t>9</a:t>
            </a:fld>
            <a:endParaRPr lang="en-US"/>
          </a:p>
        </p:txBody>
      </p:sp>
    </p:spTree>
    <p:extLst>
      <p:ext uri="{BB962C8B-B14F-4D97-AF65-F5344CB8AC3E}">
        <p14:creationId xmlns:p14="http://schemas.microsoft.com/office/powerpoint/2010/main" val="127263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 </a:t>
            </a:r>
            <a:r>
              <a:rPr lang="en-US" sz="1200" dirty="0" smtClean="0"/>
              <a:t>Media</a:t>
            </a:r>
            <a:r>
              <a:rPr lang="en-US" sz="1200" baseline="0" dirty="0" smtClean="0"/>
              <a:t> shows black teens as bad </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H/H: </a:t>
            </a:r>
            <a:r>
              <a:rPr lang="en-US" sz="1200" dirty="0" smtClean="0"/>
              <a:t>Hurt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t>Evi</a:t>
            </a:r>
            <a:r>
              <a:rPr lang="en-US" sz="1200" dirty="0" smtClean="0"/>
              <a:t>:</a:t>
            </a:r>
            <a:r>
              <a:rPr lang="en-US" sz="1200" baseline="0" dirty="0" smtClean="0"/>
              <a:t> </a:t>
            </a:r>
            <a:r>
              <a:rPr lang="en-US" sz="1200" dirty="0" smtClean="0"/>
              <a:t>White men with guns – nothing happens, black</a:t>
            </a:r>
            <a:r>
              <a:rPr lang="en-US" sz="1200" baseline="0" dirty="0" smtClean="0"/>
              <a:t> men get shot (</a:t>
            </a:r>
            <a:r>
              <a:rPr lang="en-US" sz="1200" baseline="0" dirty="0" err="1" smtClean="0"/>
              <a:t>Trayvon</a:t>
            </a:r>
            <a:r>
              <a:rPr lang="en-US" sz="1200" baseline="0" dirty="0" smtClean="0"/>
              <a:t> Martin, </a:t>
            </a:r>
            <a:r>
              <a:rPr lang="en-US" sz="1200" baseline="0" dirty="0" err="1" smtClean="0"/>
              <a:t>Renisha</a:t>
            </a:r>
            <a:r>
              <a:rPr lang="en-US" sz="1200" baseline="0" dirty="0" smtClean="0"/>
              <a:t> McBride, </a:t>
            </a:r>
            <a:r>
              <a:rPr lang="en-US" sz="1200" baseline="0" dirty="0" err="1" smtClean="0"/>
              <a:t>Amadou</a:t>
            </a:r>
            <a:r>
              <a:rPr lang="en-US" sz="1200" baseline="0" dirty="0" smtClean="0"/>
              <a:t> </a:t>
            </a:r>
            <a:r>
              <a:rPr lang="en-US" sz="1200" baseline="0" dirty="0" err="1" smtClean="0"/>
              <a:t>Diallo</a:t>
            </a:r>
            <a:r>
              <a:rPr lang="en-US" sz="1200" baseline="0" dirty="0" smtClean="0"/>
              <a:t>) </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Ana: Media blames blacks for being shot (racism) – choice</a:t>
            </a:r>
            <a:r>
              <a:rPr lang="en-US" sz="1200" baseline="0" dirty="0" smtClean="0"/>
              <a:t> of pictures </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F6153A96-7F01-964F-8DA9-B1E22B8F80EB}" type="slidenum">
              <a:rPr lang="en-US" smtClean="0"/>
              <a:t>10</a:t>
            </a:fld>
            <a:endParaRPr lang="en-US"/>
          </a:p>
        </p:txBody>
      </p:sp>
    </p:spTree>
    <p:extLst>
      <p:ext uri="{BB962C8B-B14F-4D97-AF65-F5344CB8AC3E}">
        <p14:creationId xmlns:p14="http://schemas.microsoft.com/office/powerpoint/2010/main" val="150371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www.nytimes.com</a:t>
            </a:r>
            <a:r>
              <a:rPr lang="en-US" dirty="0" smtClean="0"/>
              <a:t>/2014/08/18/business/media/view-of-ferguson-thrust-michael-brown-shooting-to-national-attention.html</a:t>
            </a:r>
          </a:p>
        </p:txBody>
      </p:sp>
      <p:sp>
        <p:nvSpPr>
          <p:cNvPr id="4" name="Slide Number Placeholder 3"/>
          <p:cNvSpPr>
            <a:spLocks noGrp="1"/>
          </p:cNvSpPr>
          <p:nvPr>
            <p:ph type="sldNum" sz="quarter" idx="10"/>
          </p:nvPr>
        </p:nvSpPr>
        <p:spPr/>
        <p:txBody>
          <a:bodyPr/>
          <a:lstStyle/>
          <a:p>
            <a:fld id="{F6153A96-7F01-964F-8DA9-B1E22B8F80EB}" type="slidenum">
              <a:rPr lang="en-US" smtClean="0"/>
              <a:t>11</a:t>
            </a:fld>
            <a:endParaRPr lang="en-US"/>
          </a:p>
        </p:txBody>
      </p:sp>
    </p:spTree>
    <p:extLst>
      <p:ext uri="{BB962C8B-B14F-4D97-AF65-F5344CB8AC3E}">
        <p14:creationId xmlns:p14="http://schemas.microsoft.com/office/powerpoint/2010/main" val="1051264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32AC85-2C90-3044-8641-0C65F54F0412}"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CC7-2978-1B41-A503-F7339FD598FA}" type="slidenum">
              <a:rPr lang="en-US" smtClean="0"/>
              <a:t>‹#›</a:t>
            </a:fld>
            <a:endParaRPr lang="en-US"/>
          </a:p>
        </p:txBody>
      </p:sp>
    </p:spTree>
    <p:extLst>
      <p:ext uri="{BB962C8B-B14F-4D97-AF65-F5344CB8AC3E}">
        <p14:creationId xmlns:p14="http://schemas.microsoft.com/office/powerpoint/2010/main" val="94791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2AC85-2C90-3044-8641-0C65F54F0412}"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CC7-2978-1B41-A503-F7339FD598FA}" type="slidenum">
              <a:rPr lang="en-US" smtClean="0"/>
              <a:t>‹#›</a:t>
            </a:fld>
            <a:endParaRPr lang="en-US"/>
          </a:p>
        </p:txBody>
      </p:sp>
    </p:spTree>
    <p:extLst>
      <p:ext uri="{BB962C8B-B14F-4D97-AF65-F5344CB8AC3E}">
        <p14:creationId xmlns:p14="http://schemas.microsoft.com/office/powerpoint/2010/main" val="110910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2AC85-2C90-3044-8641-0C65F54F0412}"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CC7-2978-1B41-A503-F7339FD598FA}" type="slidenum">
              <a:rPr lang="en-US" smtClean="0"/>
              <a:t>‹#›</a:t>
            </a:fld>
            <a:endParaRPr lang="en-US"/>
          </a:p>
        </p:txBody>
      </p:sp>
    </p:spTree>
    <p:extLst>
      <p:ext uri="{BB962C8B-B14F-4D97-AF65-F5344CB8AC3E}">
        <p14:creationId xmlns:p14="http://schemas.microsoft.com/office/powerpoint/2010/main" val="250052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2AC85-2C90-3044-8641-0C65F54F0412}"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CC7-2978-1B41-A503-F7339FD598FA}" type="slidenum">
              <a:rPr lang="en-US" smtClean="0"/>
              <a:t>‹#›</a:t>
            </a:fld>
            <a:endParaRPr lang="en-US"/>
          </a:p>
        </p:txBody>
      </p:sp>
    </p:spTree>
    <p:extLst>
      <p:ext uri="{BB962C8B-B14F-4D97-AF65-F5344CB8AC3E}">
        <p14:creationId xmlns:p14="http://schemas.microsoft.com/office/powerpoint/2010/main" val="15304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32AC85-2C90-3044-8641-0C65F54F0412}"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CC7-2978-1B41-A503-F7339FD598FA}" type="slidenum">
              <a:rPr lang="en-US" smtClean="0"/>
              <a:t>‹#›</a:t>
            </a:fld>
            <a:endParaRPr lang="en-US"/>
          </a:p>
        </p:txBody>
      </p:sp>
    </p:spTree>
    <p:extLst>
      <p:ext uri="{BB962C8B-B14F-4D97-AF65-F5344CB8AC3E}">
        <p14:creationId xmlns:p14="http://schemas.microsoft.com/office/powerpoint/2010/main" val="60367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32AC85-2C90-3044-8641-0C65F54F0412}" type="datetimeFigureOut">
              <a:rPr lang="en-US" smtClean="0"/>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ACC7-2978-1B41-A503-F7339FD598FA}" type="slidenum">
              <a:rPr lang="en-US" smtClean="0"/>
              <a:t>‹#›</a:t>
            </a:fld>
            <a:endParaRPr lang="en-US"/>
          </a:p>
        </p:txBody>
      </p:sp>
    </p:spTree>
    <p:extLst>
      <p:ext uri="{BB962C8B-B14F-4D97-AF65-F5344CB8AC3E}">
        <p14:creationId xmlns:p14="http://schemas.microsoft.com/office/powerpoint/2010/main" val="150780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32AC85-2C90-3044-8641-0C65F54F0412}" type="datetimeFigureOut">
              <a:rPr lang="en-US" smtClean="0"/>
              <a:t>12/1/14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FACC7-2978-1B41-A503-F7339FD598FA}" type="slidenum">
              <a:rPr lang="en-US" smtClean="0"/>
              <a:t>‹#›</a:t>
            </a:fld>
            <a:endParaRPr lang="en-US"/>
          </a:p>
        </p:txBody>
      </p:sp>
    </p:spTree>
    <p:extLst>
      <p:ext uri="{BB962C8B-B14F-4D97-AF65-F5344CB8AC3E}">
        <p14:creationId xmlns:p14="http://schemas.microsoft.com/office/powerpoint/2010/main" val="383307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32AC85-2C90-3044-8641-0C65F54F0412}" type="datetimeFigureOut">
              <a:rPr lang="en-US" smtClean="0"/>
              <a:t>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FACC7-2978-1B41-A503-F7339FD598FA}" type="slidenum">
              <a:rPr lang="en-US" smtClean="0"/>
              <a:t>‹#›</a:t>
            </a:fld>
            <a:endParaRPr lang="en-US"/>
          </a:p>
        </p:txBody>
      </p:sp>
    </p:spTree>
    <p:extLst>
      <p:ext uri="{BB962C8B-B14F-4D97-AF65-F5344CB8AC3E}">
        <p14:creationId xmlns:p14="http://schemas.microsoft.com/office/powerpoint/2010/main" val="138892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2AC85-2C90-3044-8641-0C65F54F0412}" type="datetimeFigureOut">
              <a:rPr lang="en-US" smtClean="0"/>
              <a:t>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FACC7-2978-1B41-A503-F7339FD598FA}" type="slidenum">
              <a:rPr lang="en-US" smtClean="0"/>
              <a:t>‹#›</a:t>
            </a:fld>
            <a:endParaRPr lang="en-US"/>
          </a:p>
        </p:txBody>
      </p:sp>
    </p:spTree>
    <p:extLst>
      <p:ext uri="{BB962C8B-B14F-4D97-AF65-F5344CB8AC3E}">
        <p14:creationId xmlns:p14="http://schemas.microsoft.com/office/powerpoint/2010/main" val="405935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2AC85-2C90-3044-8641-0C65F54F0412}" type="datetimeFigureOut">
              <a:rPr lang="en-US" smtClean="0"/>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ACC7-2978-1B41-A503-F7339FD598FA}" type="slidenum">
              <a:rPr lang="en-US" smtClean="0"/>
              <a:t>‹#›</a:t>
            </a:fld>
            <a:endParaRPr lang="en-US"/>
          </a:p>
        </p:txBody>
      </p:sp>
    </p:spTree>
    <p:extLst>
      <p:ext uri="{BB962C8B-B14F-4D97-AF65-F5344CB8AC3E}">
        <p14:creationId xmlns:p14="http://schemas.microsoft.com/office/powerpoint/2010/main" val="61585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2AC85-2C90-3044-8641-0C65F54F0412}" type="datetimeFigureOut">
              <a:rPr lang="en-US" smtClean="0"/>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ACC7-2978-1B41-A503-F7339FD598FA}" type="slidenum">
              <a:rPr lang="en-US" smtClean="0"/>
              <a:t>‹#›</a:t>
            </a:fld>
            <a:endParaRPr lang="en-US"/>
          </a:p>
        </p:txBody>
      </p:sp>
    </p:spTree>
    <p:extLst>
      <p:ext uri="{BB962C8B-B14F-4D97-AF65-F5344CB8AC3E}">
        <p14:creationId xmlns:p14="http://schemas.microsoft.com/office/powerpoint/2010/main" val="37852501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2AC85-2C90-3044-8641-0C65F54F0412}" type="datetimeFigureOut">
              <a:rPr lang="en-US" smtClean="0"/>
              <a:t>12/1/14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FACC7-2978-1B41-A503-F7339FD598FA}" type="slidenum">
              <a:rPr lang="en-US" smtClean="0"/>
              <a:t>‹#›</a:t>
            </a:fld>
            <a:endParaRPr lang="en-US"/>
          </a:p>
        </p:txBody>
      </p:sp>
    </p:spTree>
    <p:extLst>
      <p:ext uri="{BB962C8B-B14F-4D97-AF65-F5344CB8AC3E}">
        <p14:creationId xmlns:p14="http://schemas.microsoft.com/office/powerpoint/2010/main" val="3539899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4138"/>
            <a:ext cx="8686800" cy="1143000"/>
          </a:xfrm>
        </p:spPr>
        <p:txBody>
          <a:bodyPr>
            <a:normAutofit fontScale="90000"/>
          </a:bodyPr>
          <a:lstStyle/>
          <a:p>
            <a:pPr algn="l"/>
            <a:r>
              <a:rPr lang="en-US" dirty="0" smtClean="0"/>
              <a:t>Gender Studies                              MED-11</a:t>
            </a:r>
            <a:br>
              <a:rPr lang="en-US" dirty="0" smtClean="0"/>
            </a:br>
            <a:r>
              <a:rPr lang="en-US" dirty="0" smtClean="0"/>
              <a:t>Ms. Lindsay </a:t>
            </a:r>
            <a:endParaRPr lang="en-US" dirty="0"/>
          </a:p>
        </p:txBody>
      </p:sp>
      <p:sp>
        <p:nvSpPr>
          <p:cNvPr id="5" name="Content Placeholder 4"/>
          <p:cNvSpPr>
            <a:spLocks noGrp="1"/>
          </p:cNvSpPr>
          <p:nvPr>
            <p:ph idx="1"/>
          </p:nvPr>
        </p:nvSpPr>
        <p:spPr>
          <a:xfrm>
            <a:off x="222250" y="1458694"/>
            <a:ext cx="8668584" cy="5399306"/>
          </a:xfrm>
        </p:spPr>
        <p:txBody>
          <a:bodyPr>
            <a:noAutofit/>
          </a:bodyPr>
          <a:lstStyle/>
          <a:p>
            <a:pPr marL="0" lvl="1" indent="0">
              <a:buNone/>
            </a:pPr>
            <a:r>
              <a:rPr lang="en-US" sz="3400" dirty="0" smtClean="0">
                <a:solidFill>
                  <a:srgbClr val="FF0000"/>
                </a:solidFill>
              </a:rPr>
              <a:t>Aim: How has the media played a role in cases of police brutality against young men of color?</a:t>
            </a:r>
          </a:p>
          <a:p>
            <a:pPr marL="0" lvl="1" indent="0">
              <a:buNone/>
            </a:pPr>
            <a:endParaRPr lang="en-US" sz="1600" dirty="0"/>
          </a:p>
          <a:p>
            <a:pPr marL="0" indent="0">
              <a:spcBef>
                <a:spcPts val="0"/>
              </a:spcBef>
              <a:buNone/>
            </a:pPr>
            <a:r>
              <a:rPr lang="en-US" sz="3400" dirty="0" smtClean="0">
                <a:solidFill>
                  <a:srgbClr val="0000FF"/>
                </a:solidFill>
              </a:rPr>
              <a:t>Do Now </a:t>
            </a:r>
            <a:r>
              <a:rPr lang="en-US" sz="3400" u="sng" dirty="0" smtClean="0">
                <a:solidFill>
                  <a:srgbClr val="0000FF"/>
                </a:solidFill>
              </a:rPr>
              <a:t>(IN YOUR GROUP)</a:t>
            </a:r>
            <a:r>
              <a:rPr lang="en-US" sz="3400" dirty="0" smtClean="0">
                <a:solidFill>
                  <a:srgbClr val="0000FF"/>
                </a:solidFill>
              </a:rPr>
              <a:t>: Read the article and look at the pictures on the back. Answer the question: What is going on in Ferguson? </a:t>
            </a:r>
          </a:p>
          <a:p>
            <a:pPr marL="0" indent="0">
              <a:spcBef>
                <a:spcPts val="0"/>
              </a:spcBef>
              <a:buNone/>
            </a:pPr>
            <a:endParaRPr lang="en-US" sz="1600" dirty="0" smtClean="0"/>
          </a:p>
          <a:p>
            <a:pPr marL="0" indent="0">
              <a:buNone/>
            </a:pPr>
            <a:r>
              <a:rPr lang="en-US" sz="3400" dirty="0" smtClean="0">
                <a:solidFill>
                  <a:srgbClr val="008000"/>
                </a:solidFill>
              </a:rPr>
              <a:t>HW Due Today: Seminar Reflection</a:t>
            </a:r>
            <a:endParaRPr lang="en-US" sz="3400" i="1" dirty="0" smtClean="0">
              <a:solidFill>
                <a:srgbClr val="008000"/>
              </a:solidFill>
            </a:endParaRPr>
          </a:p>
          <a:p>
            <a:pPr marL="0" indent="0">
              <a:buNone/>
            </a:pPr>
            <a:endParaRPr lang="en-US" sz="3400" i="1" dirty="0" smtClean="0">
              <a:solidFill>
                <a:srgbClr val="008000"/>
              </a:solidFill>
            </a:endParaRPr>
          </a:p>
        </p:txBody>
      </p:sp>
    </p:spTree>
    <p:extLst>
      <p:ext uri="{BB962C8B-B14F-4D97-AF65-F5344CB8AC3E}">
        <p14:creationId xmlns:p14="http://schemas.microsoft.com/office/powerpoint/2010/main" val="20997338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57"/>
            <a:ext cx="8229600" cy="1143000"/>
          </a:xfrm>
        </p:spPr>
        <p:txBody>
          <a:bodyPr>
            <a:normAutofit fontScale="90000"/>
          </a:bodyPr>
          <a:lstStyle/>
          <a:p>
            <a:r>
              <a:rPr lang="en-US" dirty="0" smtClean="0"/>
              <a:t>“Ferguson reports raise questions on media criminalization of blacks” article</a:t>
            </a:r>
            <a:endParaRPr lang="en-US" dirty="0"/>
          </a:p>
        </p:txBody>
      </p:sp>
      <p:graphicFrame>
        <p:nvGraphicFramePr>
          <p:cNvPr id="3" name="Content Placeholder 5"/>
          <p:cNvGraphicFramePr>
            <a:graphicFrameLocks/>
          </p:cNvGraphicFramePr>
          <p:nvPr>
            <p:extLst>
              <p:ext uri="{D42A27DB-BD31-4B8C-83A1-F6EECF244321}">
                <p14:modId xmlns:p14="http://schemas.microsoft.com/office/powerpoint/2010/main" val="1871125722"/>
              </p:ext>
            </p:extLst>
          </p:nvPr>
        </p:nvGraphicFramePr>
        <p:xfrm>
          <a:off x="0" y="1195293"/>
          <a:ext cx="9144000" cy="6614679"/>
        </p:xfrm>
        <a:graphic>
          <a:graphicData uri="http://schemas.openxmlformats.org/drawingml/2006/table">
            <a:tbl>
              <a:tblPr firstRow="1" bandRow="1">
                <a:tableStyleId>{5C22544A-7EE6-4342-B048-85BDC9FD1C3A}</a:tableStyleId>
              </a:tblPr>
              <a:tblGrid>
                <a:gridCol w="2286000"/>
                <a:gridCol w="1284941"/>
                <a:gridCol w="2794000"/>
                <a:gridCol w="2779059"/>
              </a:tblGrid>
              <a:tr h="591476">
                <a:tc>
                  <a:txBody>
                    <a:bodyPr/>
                    <a:lstStyle/>
                    <a:p>
                      <a:r>
                        <a:rPr lang="en-US" sz="3000" dirty="0" smtClean="0"/>
                        <a:t>Main Idea </a:t>
                      </a:r>
                      <a:endParaRPr lang="en-US" sz="3000" dirty="0"/>
                    </a:p>
                  </a:txBody>
                  <a:tcPr/>
                </a:tc>
                <a:tc>
                  <a:txBody>
                    <a:bodyPr/>
                    <a:lstStyle/>
                    <a:p>
                      <a:r>
                        <a:rPr lang="en-US" sz="3000" dirty="0" smtClean="0"/>
                        <a:t>Help/Hurt</a:t>
                      </a:r>
                      <a:endParaRPr lang="en-US" sz="3000" dirty="0"/>
                    </a:p>
                  </a:txBody>
                  <a:tcPr/>
                </a:tc>
                <a:tc>
                  <a:txBody>
                    <a:bodyPr/>
                    <a:lstStyle/>
                    <a:p>
                      <a:r>
                        <a:rPr lang="en-US" sz="3000" dirty="0" smtClean="0"/>
                        <a:t>Evidence </a:t>
                      </a:r>
                      <a:endParaRPr lang="en-US" sz="3000" dirty="0"/>
                    </a:p>
                  </a:txBody>
                  <a:tcPr/>
                </a:tc>
                <a:tc>
                  <a:txBody>
                    <a:bodyPr/>
                    <a:lstStyle/>
                    <a:p>
                      <a:r>
                        <a:rPr lang="en-US" sz="3000" dirty="0" smtClean="0"/>
                        <a:t>Analysis</a:t>
                      </a:r>
                      <a:endParaRPr lang="en-US" sz="3000" dirty="0"/>
                    </a:p>
                  </a:txBody>
                  <a:tcPr/>
                </a:tc>
              </a:tr>
              <a:tr h="5608839">
                <a:tc>
                  <a:txBody>
                    <a:bodyPr/>
                    <a:lstStyle/>
                    <a:p>
                      <a:endParaRPr lang="en-US" sz="3000" dirty="0"/>
                    </a:p>
                  </a:txBody>
                  <a:tcPr/>
                </a:tc>
                <a:tc>
                  <a:txBody>
                    <a:bodyPr/>
                    <a:lstStyle/>
                    <a:p>
                      <a:endParaRPr lang="en-US" sz="3000" dirty="0"/>
                    </a:p>
                  </a:txBody>
                  <a:tcPr/>
                </a:tc>
                <a:tc>
                  <a:txBody>
                    <a:bodyPr/>
                    <a:lstStyle/>
                    <a:p>
                      <a:endParaRPr lang="en-US" sz="3000" dirty="0"/>
                    </a:p>
                  </a:txBody>
                  <a:tcPr/>
                </a:tc>
                <a:tc>
                  <a:txBody>
                    <a:bodyPr/>
                    <a:lstStyle/>
                    <a:p>
                      <a:endParaRPr lang="en-US" sz="2900" dirty="0"/>
                    </a:p>
                  </a:txBody>
                  <a:tcPr/>
                </a:tc>
              </a:tr>
            </a:tbl>
          </a:graphicData>
        </a:graphic>
      </p:graphicFrame>
    </p:spTree>
    <p:extLst>
      <p:ext uri="{BB962C8B-B14F-4D97-AF65-F5344CB8AC3E}">
        <p14:creationId xmlns:p14="http://schemas.microsoft.com/office/powerpoint/2010/main" val="14133405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a:t>
            </a:r>
            <a:endParaRPr lang="en-US" dirty="0"/>
          </a:p>
        </p:txBody>
      </p:sp>
      <p:sp>
        <p:nvSpPr>
          <p:cNvPr id="4" name="Content Placeholder 3"/>
          <p:cNvSpPr>
            <a:spLocks noGrp="1"/>
          </p:cNvSpPr>
          <p:nvPr>
            <p:ph idx="1"/>
          </p:nvPr>
        </p:nvSpPr>
        <p:spPr>
          <a:xfrm>
            <a:off x="457200" y="1601197"/>
            <a:ext cx="8470510" cy="4524966"/>
          </a:xfrm>
        </p:spPr>
        <p:txBody>
          <a:bodyPr/>
          <a:lstStyle/>
          <a:p>
            <a:r>
              <a:rPr lang="en-US" dirty="0" smtClean="0"/>
              <a:t>…Mainstream media leaves communities of color unmoved — [they] are…underrepresented in terms of [cable] access as well — Twitter is a place many black users rely on for information </a:t>
            </a:r>
            <a:endParaRPr lang="en-US" dirty="0"/>
          </a:p>
        </p:txBody>
      </p:sp>
      <p:pic>
        <p:nvPicPr>
          <p:cNvPr id="3" name="Picture 2"/>
          <p:cNvPicPr>
            <a:picLocks noChangeAspect="1"/>
          </p:cNvPicPr>
          <p:nvPr/>
        </p:nvPicPr>
        <p:blipFill>
          <a:blip r:embed="rId3"/>
          <a:stretch>
            <a:fillRect/>
          </a:stretch>
        </p:blipFill>
        <p:spPr>
          <a:xfrm>
            <a:off x="0" y="4626433"/>
            <a:ext cx="9768444" cy="1711139"/>
          </a:xfrm>
          <a:prstGeom prst="rect">
            <a:avLst/>
          </a:prstGeom>
        </p:spPr>
      </p:pic>
    </p:spTree>
    <p:extLst>
      <p:ext uri="{BB962C8B-B14F-4D97-AF65-F5344CB8AC3E}">
        <p14:creationId xmlns:p14="http://schemas.microsoft.com/office/powerpoint/2010/main" val="21405900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95400" y="749300"/>
            <a:ext cx="6540500" cy="5346700"/>
          </a:xfrm>
          <a:prstGeom prst="rect">
            <a:avLst/>
          </a:prstGeom>
        </p:spPr>
      </p:pic>
    </p:spTree>
    <p:extLst>
      <p:ext uri="{BB962C8B-B14F-4D97-AF65-F5344CB8AC3E}">
        <p14:creationId xmlns:p14="http://schemas.microsoft.com/office/powerpoint/2010/main" val="42155941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8100" y="825500"/>
            <a:ext cx="6515100" cy="5207000"/>
          </a:xfrm>
          <a:prstGeom prst="rect">
            <a:avLst/>
          </a:prstGeom>
        </p:spPr>
      </p:pic>
    </p:spTree>
    <p:extLst>
      <p:ext uri="{BB962C8B-B14F-4D97-AF65-F5344CB8AC3E}">
        <p14:creationId xmlns:p14="http://schemas.microsoft.com/office/powerpoint/2010/main" val="37323258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500" y="698500"/>
            <a:ext cx="6477000" cy="5461000"/>
          </a:xfrm>
          <a:prstGeom prst="rect">
            <a:avLst/>
          </a:prstGeom>
        </p:spPr>
      </p:pic>
    </p:spTree>
    <p:extLst>
      <p:ext uri="{BB962C8B-B14F-4D97-AF65-F5344CB8AC3E}">
        <p14:creationId xmlns:p14="http://schemas.microsoft.com/office/powerpoint/2010/main" val="6779374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 Questions</a:t>
            </a:r>
            <a:endParaRPr lang="en-US" dirty="0"/>
          </a:p>
        </p:txBody>
      </p:sp>
      <p:sp>
        <p:nvSpPr>
          <p:cNvPr id="3" name="Content Placeholder 2"/>
          <p:cNvSpPr>
            <a:spLocks noGrp="1"/>
          </p:cNvSpPr>
          <p:nvPr>
            <p:ph idx="1"/>
          </p:nvPr>
        </p:nvSpPr>
        <p:spPr/>
        <p:txBody>
          <a:bodyPr>
            <a:normAutofit/>
          </a:bodyPr>
          <a:lstStyle/>
          <a:p>
            <a:pPr algn="ctr"/>
            <a:r>
              <a:rPr lang="en-US" sz="4000" dirty="0" smtClean="0">
                <a:solidFill>
                  <a:srgbClr val="0000FF"/>
                </a:solidFill>
              </a:rPr>
              <a:t>How does the media represent young men of color?</a:t>
            </a:r>
          </a:p>
          <a:p>
            <a:pPr marL="0" indent="0" algn="ctr">
              <a:buNone/>
            </a:pPr>
            <a:endParaRPr lang="en-US" sz="4000" dirty="0" smtClean="0"/>
          </a:p>
          <a:p>
            <a:pPr algn="ctr"/>
            <a:r>
              <a:rPr lang="en-US" sz="4000" dirty="0" smtClean="0">
                <a:solidFill>
                  <a:srgbClr val="008000"/>
                </a:solidFill>
              </a:rPr>
              <a:t>What can we do about it? </a:t>
            </a:r>
            <a:endParaRPr lang="en-US" sz="4000" dirty="0">
              <a:solidFill>
                <a:srgbClr val="008000"/>
              </a:solidFill>
            </a:endParaRPr>
          </a:p>
        </p:txBody>
      </p:sp>
    </p:spTree>
    <p:extLst>
      <p:ext uri="{BB962C8B-B14F-4D97-AF65-F5344CB8AC3E}">
        <p14:creationId xmlns:p14="http://schemas.microsoft.com/office/powerpoint/2010/main" val="28609512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9"/>
            <a:ext cx="8229600" cy="1143000"/>
          </a:xfrm>
        </p:spPr>
        <p:txBody>
          <a:bodyPr/>
          <a:lstStyle/>
          <a:p>
            <a:r>
              <a:rPr lang="en-US" dirty="0" smtClean="0"/>
              <a:t>HOMEWORK </a:t>
            </a:r>
            <a:endParaRPr lang="en-US" dirty="0"/>
          </a:p>
        </p:txBody>
      </p:sp>
      <p:sp>
        <p:nvSpPr>
          <p:cNvPr id="3" name="Content Placeholder 2"/>
          <p:cNvSpPr>
            <a:spLocks noGrp="1"/>
          </p:cNvSpPr>
          <p:nvPr>
            <p:ph idx="1"/>
          </p:nvPr>
        </p:nvSpPr>
        <p:spPr>
          <a:xfrm>
            <a:off x="457200" y="1147440"/>
            <a:ext cx="8229600" cy="4978724"/>
          </a:xfrm>
        </p:spPr>
        <p:txBody>
          <a:bodyPr/>
          <a:lstStyle/>
          <a:p>
            <a:r>
              <a:rPr lang="en-US" dirty="0" smtClean="0"/>
              <a:t>Choose </a:t>
            </a:r>
            <a:r>
              <a:rPr lang="en-US" dirty="0" smtClean="0">
                <a:solidFill>
                  <a:srgbClr val="0000FF"/>
                </a:solidFill>
              </a:rPr>
              <a:t>3 of the 5 </a:t>
            </a:r>
            <a:r>
              <a:rPr lang="en-US" dirty="0"/>
              <a:t>t</a:t>
            </a:r>
            <a:r>
              <a:rPr lang="en-US" dirty="0" smtClean="0"/>
              <a:t>exts to summarize in your organizer</a:t>
            </a:r>
          </a:p>
          <a:p>
            <a:r>
              <a:rPr lang="en-US" dirty="0" smtClean="0">
                <a:solidFill>
                  <a:srgbClr val="FF0000"/>
                </a:solidFill>
              </a:rPr>
              <a:t>Due</a:t>
            </a:r>
            <a:r>
              <a:rPr lang="en-US" dirty="0" smtClean="0"/>
              <a:t> MED-17: </a:t>
            </a:r>
            <a:r>
              <a:rPr lang="en-US" dirty="0" smtClean="0">
                <a:solidFill>
                  <a:srgbClr val="FF0000"/>
                </a:solidFill>
              </a:rPr>
              <a:t>Wednesday, December 10</a:t>
            </a:r>
            <a:r>
              <a:rPr lang="en-US" baseline="30000" dirty="0" smtClean="0">
                <a:solidFill>
                  <a:srgbClr val="FF0000"/>
                </a:solidFill>
              </a:rPr>
              <a:t>th</a:t>
            </a:r>
            <a:r>
              <a:rPr lang="en-US" dirty="0" smtClean="0">
                <a:solidFill>
                  <a:srgbClr val="FF0000"/>
                </a:solidFill>
              </a:rPr>
              <a:t> </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3242791" y="2913192"/>
            <a:ext cx="5779603" cy="3944808"/>
          </a:xfrm>
          <a:prstGeom prst="rect">
            <a:avLst/>
          </a:prstGeom>
        </p:spPr>
      </p:pic>
    </p:spTree>
    <p:extLst>
      <p:ext uri="{BB962C8B-B14F-4D97-AF65-F5344CB8AC3E}">
        <p14:creationId xmlns:p14="http://schemas.microsoft.com/office/powerpoint/2010/main" val="5500948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a:t>
            </a:r>
            <a:endParaRPr lang="en-US" dirty="0"/>
          </a:p>
        </p:txBody>
      </p:sp>
    </p:spTree>
    <p:extLst>
      <p:ext uri="{BB962C8B-B14F-4D97-AF65-F5344CB8AC3E}">
        <p14:creationId xmlns:p14="http://schemas.microsoft.com/office/powerpoint/2010/main" val="16127219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65200" y="139700"/>
            <a:ext cx="7213600" cy="6578600"/>
          </a:xfrm>
          <a:prstGeom prst="rect">
            <a:avLst/>
          </a:prstGeom>
        </p:spPr>
      </p:pic>
    </p:spTree>
    <p:extLst>
      <p:ext uri="{BB962C8B-B14F-4D97-AF65-F5344CB8AC3E}">
        <p14:creationId xmlns:p14="http://schemas.microsoft.com/office/powerpoint/2010/main" val="920902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1999: </a:t>
            </a:r>
            <a:r>
              <a:rPr lang="en-US" dirty="0" err="1" smtClean="0"/>
              <a:t>Amadou</a:t>
            </a:r>
            <a:r>
              <a:rPr lang="en-US" dirty="0" smtClean="0"/>
              <a:t> </a:t>
            </a:r>
            <a:r>
              <a:rPr lang="en-US" dirty="0" err="1" smtClean="0"/>
              <a:t>Diallo</a:t>
            </a:r>
            <a:endParaRPr lang="en-US" dirty="0"/>
          </a:p>
        </p:txBody>
      </p:sp>
      <p:sp>
        <p:nvSpPr>
          <p:cNvPr id="5" name="Content Placeholder 4"/>
          <p:cNvSpPr>
            <a:spLocks noGrp="1"/>
          </p:cNvSpPr>
          <p:nvPr>
            <p:ph sz="half" idx="1"/>
          </p:nvPr>
        </p:nvSpPr>
        <p:spPr>
          <a:xfrm>
            <a:off x="457200" y="1600200"/>
            <a:ext cx="4038600" cy="4878206"/>
          </a:xfrm>
        </p:spPr>
        <p:txBody>
          <a:bodyPr>
            <a:normAutofit fontScale="70000" lnSpcReduction="20000"/>
          </a:bodyPr>
          <a:lstStyle/>
          <a:p>
            <a:pPr marL="0" indent="0">
              <a:buNone/>
            </a:pPr>
            <a:r>
              <a:rPr lang="en-US" dirty="0" smtClean="0"/>
              <a:t>We proceeded on a country road</a:t>
            </a:r>
          </a:p>
          <a:p>
            <a:pPr marL="0" indent="0">
              <a:buNone/>
            </a:pPr>
            <a:r>
              <a:rPr lang="en-US" dirty="0" smtClean="0"/>
              <a:t>His mother’s eyes red and </a:t>
            </a:r>
            <a:r>
              <a:rPr lang="en-US" dirty="0" err="1" smtClean="0"/>
              <a:t>swole</a:t>
            </a:r>
            <a:endParaRPr lang="en-US" dirty="0" smtClean="0"/>
          </a:p>
          <a:p>
            <a:pPr marL="0" indent="0">
              <a:buNone/>
            </a:pPr>
            <a:r>
              <a:rPr lang="en-US" dirty="0" smtClean="0"/>
              <a:t>Her child was never </a:t>
            </a:r>
            <a:r>
              <a:rPr lang="en-US" dirty="0" err="1" smtClean="0"/>
              <a:t>comin</a:t>
            </a:r>
            <a:r>
              <a:rPr lang="en-US" dirty="0" smtClean="0"/>
              <a:t>’ home</a:t>
            </a:r>
          </a:p>
          <a:p>
            <a:pPr marL="0" indent="0">
              <a:buNone/>
            </a:pPr>
            <a:r>
              <a:rPr lang="en-US" dirty="0" smtClean="0"/>
              <a:t>Said a prayer for his soul</a:t>
            </a:r>
          </a:p>
          <a:p>
            <a:pPr marL="0" indent="0">
              <a:buNone/>
            </a:pPr>
            <a:r>
              <a:rPr lang="en-US" dirty="0" smtClean="0"/>
              <a:t>As the coffin had closed, committed to the earth below</a:t>
            </a:r>
          </a:p>
          <a:p>
            <a:pPr marL="0" indent="0">
              <a:buNone/>
            </a:pPr>
            <a:r>
              <a:rPr lang="en-US" dirty="0" smtClean="0"/>
              <a:t>First seed she had sown, would be a tree never grown</a:t>
            </a:r>
          </a:p>
          <a:p>
            <a:pPr marL="0" indent="0">
              <a:buNone/>
            </a:pPr>
            <a:r>
              <a:rPr lang="en-US" dirty="0" smtClean="0"/>
              <a:t>Shade that was never known</a:t>
            </a:r>
          </a:p>
          <a:p>
            <a:pPr marL="0" indent="0">
              <a:buNone/>
            </a:pPr>
            <a:r>
              <a:rPr lang="en-US" dirty="0" smtClean="0"/>
              <a:t>Who controls the </a:t>
            </a:r>
            <a:r>
              <a:rPr lang="en-US" dirty="0" err="1" smtClean="0"/>
              <a:t>Terrordome</a:t>
            </a:r>
            <a:r>
              <a:rPr lang="en-US" dirty="0" smtClean="0"/>
              <a:t>, the men with hearts made of stone</a:t>
            </a:r>
          </a:p>
          <a:p>
            <a:pPr marL="0" indent="0">
              <a:buNone/>
            </a:pPr>
            <a:r>
              <a:rPr lang="en-US" dirty="0" smtClean="0"/>
              <a:t>Who love only what they own</a:t>
            </a:r>
          </a:p>
          <a:p>
            <a:pPr marL="0" indent="0">
              <a:buNone/>
            </a:pPr>
            <a:endParaRPr lang="en-US" dirty="0" smtClean="0"/>
          </a:p>
          <a:p>
            <a:pPr marL="0" indent="0">
              <a:buNone/>
            </a:pPr>
            <a:r>
              <a:rPr lang="en-US" dirty="0" smtClean="0"/>
              <a:t>—</a:t>
            </a:r>
            <a:r>
              <a:rPr lang="en-US" dirty="0" err="1" smtClean="0"/>
              <a:t>Mos</a:t>
            </a:r>
            <a:r>
              <a:rPr lang="en-US" dirty="0" smtClean="0"/>
              <a:t> </a:t>
            </a:r>
            <a:r>
              <a:rPr lang="en-US" dirty="0" err="1" smtClean="0"/>
              <a:t>Def</a:t>
            </a:r>
            <a:r>
              <a:rPr lang="en-US" dirty="0" smtClean="0"/>
              <a:t>, “Tree Never Grown,” Hip Hop for Respect (2000), in response to the killing of </a:t>
            </a:r>
            <a:r>
              <a:rPr lang="en-US" dirty="0" err="1" smtClean="0"/>
              <a:t>Amadou</a:t>
            </a:r>
            <a:r>
              <a:rPr lang="en-US" dirty="0" smtClean="0"/>
              <a:t> </a:t>
            </a:r>
            <a:r>
              <a:rPr lang="en-US" dirty="0" err="1" smtClean="0"/>
              <a:t>Diallo</a:t>
            </a:r>
            <a:endParaRPr lang="en-US" dirty="0" smtClean="0"/>
          </a:p>
          <a:p>
            <a:endParaRPr lang="en-US" dirty="0"/>
          </a:p>
        </p:txBody>
      </p:sp>
      <p:pic>
        <p:nvPicPr>
          <p:cNvPr id="7" name="Content Placeholder 6"/>
          <p:cNvPicPr>
            <a:picLocks noGrp="1" noChangeAspect="1"/>
          </p:cNvPicPr>
          <p:nvPr>
            <p:ph sz="half" idx="2"/>
          </p:nvPr>
        </p:nvPicPr>
        <p:blipFill>
          <a:blip r:embed="rId2"/>
          <a:srcRect l="-8781" r="-8781"/>
          <a:stretch>
            <a:fillRect/>
          </a:stretch>
        </p:blipFill>
        <p:spPr>
          <a:xfrm>
            <a:off x="4648199" y="1600200"/>
            <a:ext cx="4352913" cy="4878206"/>
          </a:xfrm>
        </p:spPr>
      </p:pic>
    </p:spTree>
    <p:extLst>
      <p:ext uri="{BB962C8B-B14F-4D97-AF65-F5344CB8AC3E}">
        <p14:creationId xmlns:p14="http://schemas.microsoft.com/office/powerpoint/2010/main" val="1129867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to Protests in Ferguson</a:t>
            </a:r>
            <a:endParaRPr lang="en-US" dirty="0"/>
          </a:p>
        </p:txBody>
      </p:sp>
      <p:pic>
        <p:nvPicPr>
          <p:cNvPr id="4" name="Picture 3"/>
          <p:cNvPicPr>
            <a:picLocks noChangeAspect="1"/>
          </p:cNvPicPr>
          <p:nvPr/>
        </p:nvPicPr>
        <p:blipFill>
          <a:blip r:embed="rId2"/>
          <a:stretch>
            <a:fillRect/>
          </a:stretch>
        </p:blipFill>
        <p:spPr>
          <a:xfrm>
            <a:off x="1" y="1448018"/>
            <a:ext cx="4983370" cy="3116313"/>
          </a:xfrm>
          <a:prstGeom prst="rect">
            <a:avLst/>
          </a:prstGeom>
        </p:spPr>
      </p:pic>
      <p:pic>
        <p:nvPicPr>
          <p:cNvPr id="5" name="Picture 4"/>
          <p:cNvPicPr>
            <a:picLocks noChangeAspect="1"/>
          </p:cNvPicPr>
          <p:nvPr/>
        </p:nvPicPr>
        <p:blipFill>
          <a:blip r:embed="rId3"/>
          <a:stretch>
            <a:fillRect/>
          </a:stretch>
        </p:blipFill>
        <p:spPr>
          <a:xfrm>
            <a:off x="4160128" y="3619270"/>
            <a:ext cx="4983871" cy="3238730"/>
          </a:xfrm>
          <a:prstGeom prst="rect">
            <a:avLst/>
          </a:prstGeom>
        </p:spPr>
      </p:pic>
    </p:spTree>
    <p:extLst>
      <p:ext uri="{BB962C8B-B14F-4D97-AF65-F5344CB8AC3E}">
        <p14:creationId xmlns:p14="http://schemas.microsoft.com/office/powerpoint/2010/main" val="35354484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3739744" cy="6369410"/>
          </a:xfrm>
        </p:spPr>
        <p:txBody>
          <a:bodyPr/>
          <a:lstStyle/>
          <a:p>
            <a:r>
              <a:rPr lang="en-US" dirty="0" smtClean="0"/>
              <a:t>Here’s what happened in London in 2011…</a:t>
            </a:r>
            <a:endParaRPr lang="en-US" dirty="0"/>
          </a:p>
        </p:txBody>
      </p:sp>
      <p:pic>
        <p:nvPicPr>
          <p:cNvPr id="7" name="Picture 6"/>
          <p:cNvPicPr>
            <a:picLocks noChangeAspect="1"/>
          </p:cNvPicPr>
          <p:nvPr/>
        </p:nvPicPr>
        <p:blipFill>
          <a:blip r:embed="rId2"/>
          <a:stretch>
            <a:fillRect/>
          </a:stretch>
        </p:blipFill>
        <p:spPr>
          <a:xfrm>
            <a:off x="4491211" y="483891"/>
            <a:ext cx="4064000" cy="5816600"/>
          </a:xfrm>
          <a:prstGeom prst="rect">
            <a:avLst/>
          </a:prstGeom>
        </p:spPr>
      </p:pic>
    </p:spTree>
    <p:extLst>
      <p:ext uri="{BB962C8B-B14F-4D97-AF65-F5344CB8AC3E}">
        <p14:creationId xmlns:p14="http://schemas.microsoft.com/office/powerpoint/2010/main" val="1467244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2"/>
          </p:nvPr>
        </p:nvPicPr>
        <p:blipFill>
          <a:blip r:embed="rId2"/>
          <a:srcRect l="21216" r="21216"/>
          <a:stretch>
            <a:fillRect/>
          </a:stretch>
        </p:blipFill>
        <p:spPr>
          <a:xfrm>
            <a:off x="5105400" y="2332038"/>
            <a:ext cx="4038600" cy="4525963"/>
          </a:xfrm>
        </p:spPr>
      </p:pic>
      <p:pic>
        <p:nvPicPr>
          <p:cNvPr id="8" name="Content Placeholder 7"/>
          <p:cNvPicPr>
            <a:picLocks noGrp="1" noChangeAspect="1"/>
          </p:cNvPicPr>
          <p:nvPr>
            <p:ph sz="half" idx="1"/>
          </p:nvPr>
        </p:nvPicPr>
        <p:blipFill>
          <a:blip r:embed="rId3"/>
          <a:srcRect t="-35842" b="-35842"/>
          <a:stretch>
            <a:fillRect/>
          </a:stretch>
        </p:blipFill>
        <p:spPr>
          <a:xfrm>
            <a:off x="-2" y="-254909"/>
            <a:ext cx="6295417" cy="7112910"/>
          </a:xfrm>
          <a:prstGeom prst="rect">
            <a:avLst/>
          </a:prstGeom>
        </p:spPr>
      </p:pic>
    </p:spTree>
    <p:extLst>
      <p:ext uri="{BB962C8B-B14F-4D97-AF65-F5344CB8AC3E}">
        <p14:creationId xmlns:p14="http://schemas.microsoft.com/office/powerpoint/2010/main" val="295338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not the first time…</a:t>
            </a:r>
            <a:endParaRPr lang="en-US" dirty="0"/>
          </a:p>
        </p:txBody>
      </p:sp>
      <p:pic>
        <p:nvPicPr>
          <p:cNvPr id="3" name="Picture 2"/>
          <p:cNvPicPr>
            <a:picLocks noChangeAspect="1"/>
          </p:cNvPicPr>
          <p:nvPr/>
        </p:nvPicPr>
        <p:blipFill>
          <a:blip r:embed="rId2"/>
          <a:stretch>
            <a:fillRect/>
          </a:stretch>
        </p:blipFill>
        <p:spPr>
          <a:xfrm>
            <a:off x="209368" y="1577049"/>
            <a:ext cx="3627408" cy="2766428"/>
          </a:xfrm>
          <a:prstGeom prst="rect">
            <a:avLst/>
          </a:prstGeom>
        </p:spPr>
      </p:pic>
      <p:pic>
        <p:nvPicPr>
          <p:cNvPr id="4" name="Content Placeholder 8"/>
          <p:cNvPicPr>
            <a:picLocks noChangeAspect="1"/>
          </p:cNvPicPr>
          <p:nvPr/>
        </p:nvPicPr>
        <p:blipFill>
          <a:blip r:embed="rId3"/>
          <a:srcRect t="-39654" b="-39654"/>
          <a:stretch>
            <a:fillRect/>
          </a:stretch>
        </p:blipFill>
        <p:spPr>
          <a:xfrm>
            <a:off x="4169601" y="679972"/>
            <a:ext cx="4038600" cy="4525963"/>
          </a:xfrm>
          <a:prstGeom prst="rect">
            <a:avLst/>
          </a:prstGeom>
        </p:spPr>
      </p:pic>
      <p:pic>
        <p:nvPicPr>
          <p:cNvPr id="5" name="Picture 4"/>
          <p:cNvPicPr>
            <a:picLocks noChangeAspect="1"/>
          </p:cNvPicPr>
          <p:nvPr/>
        </p:nvPicPr>
        <p:blipFill>
          <a:blip r:embed="rId4"/>
          <a:stretch>
            <a:fillRect/>
          </a:stretch>
        </p:blipFill>
        <p:spPr>
          <a:xfrm>
            <a:off x="2598508" y="4533900"/>
            <a:ext cx="3492500" cy="2324100"/>
          </a:xfrm>
          <a:prstGeom prst="rect">
            <a:avLst/>
          </a:prstGeom>
        </p:spPr>
      </p:pic>
    </p:spTree>
    <p:extLst>
      <p:ext uri="{BB962C8B-B14F-4D97-AF65-F5344CB8AC3E}">
        <p14:creationId xmlns:p14="http://schemas.microsoft.com/office/powerpoint/2010/main" val="40906809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90001" y="2507082"/>
            <a:ext cx="5801222" cy="4350917"/>
          </a:xfrm>
          <a:prstGeom prst="rect">
            <a:avLst/>
          </a:prstGeom>
        </p:spPr>
      </p:pic>
      <p:sp>
        <p:nvSpPr>
          <p:cNvPr id="5" name="Title 4"/>
          <p:cNvSpPr>
            <a:spLocks noGrp="1"/>
          </p:cNvSpPr>
          <p:nvPr>
            <p:ph type="title"/>
          </p:nvPr>
        </p:nvSpPr>
        <p:spPr>
          <a:xfrm>
            <a:off x="457200" y="274638"/>
            <a:ext cx="8229600" cy="1694650"/>
          </a:xfrm>
        </p:spPr>
        <p:txBody>
          <a:bodyPr>
            <a:normAutofit fontScale="90000"/>
          </a:bodyPr>
          <a:lstStyle/>
          <a:p>
            <a:r>
              <a:rPr lang="en-US" u="sng" dirty="0" smtClean="0"/>
              <a:t>Nov. 22, 2014: </a:t>
            </a:r>
            <a:r>
              <a:rPr lang="en-US" dirty="0" smtClean="0"/>
              <a:t/>
            </a:r>
            <a:br>
              <a:rPr lang="en-US" dirty="0" smtClean="0"/>
            </a:br>
            <a:r>
              <a:rPr lang="en-US" dirty="0" smtClean="0"/>
              <a:t>Police shot 12-year old boy </a:t>
            </a:r>
            <a:br>
              <a:rPr lang="en-US" dirty="0" smtClean="0"/>
            </a:br>
            <a:r>
              <a:rPr lang="en-US" dirty="0" smtClean="0"/>
              <a:t>with fake gun</a:t>
            </a:r>
            <a:endParaRPr lang="en-US" dirty="0"/>
          </a:p>
        </p:txBody>
      </p:sp>
    </p:spTree>
    <p:extLst>
      <p:ext uri="{BB962C8B-B14F-4D97-AF65-F5344CB8AC3E}">
        <p14:creationId xmlns:p14="http://schemas.microsoft.com/office/powerpoint/2010/main" val="16716898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5489"/>
            <a:ext cx="9314270" cy="2303462"/>
          </a:xfrm>
        </p:spPr>
        <p:txBody>
          <a:bodyPr>
            <a:normAutofit/>
          </a:bodyPr>
          <a:lstStyle/>
          <a:p>
            <a:r>
              <a:rPr lang="en-US" dirty="0" smtClean="0"/>
              <a:t>Among young men, blacks are </a:t>
            </a:r>
            <a:r>
              <a:rPr lang="en-US" b="1" dirty="0" smtClean="0">
                <a:solidFill>
                  <a:srgbClr val="0000FF"/>
                </a:solidFill>
              </a:rPr>
              <a:t>21 times more likely to die at the hands of police </a:t>
            </a:r>
            <a:r>
              <a:rPr lang="en-US" dirty="0" smtClean="0"/>
              <a:t>than their white counterparts.</a:t>
            </a:r>
            <a:endParaRPr lang="en-US" dirty="0"/>
          </a:p>
        </p:txBody>
      </p:sp>
    </p:spTree>
    <p:extLst>
      <p:ext uri="{BB962C8B-B14F-4D97-AF65-F5344CB8AC3E}">
        <p14:creationId xmlns:p14="http://schemas.microsoft.com/office/powerpoint/2010/main" val="6183320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happening?</a:t>
            </a:r>
            <a:endParaRPr lang="en-US" dirty="0"/>
          </a:p>
        </p:txBody>
      </p:sp>
      <p:pic>
        <p:nvPicPr>
          <p:cNvPr id="3" name="Picture 2"/>
          <p:cNvPicPr>
            <a:picLocks noChangeAspect="1"/>
          </p:cNvPicPr>
          <p:nvPr/>
        </p:nvPicPr>
        <p:blipFill>
          <a:blip r:embed="rId2"/>
          <a:stretch>
            <a:fillRect/>
          </a:stretch>
        </p:blipFill>
        <p:spPr>
          <a:xfrm>
            <a:off x="-165668" y="1417638"/>
            <a:ext cx="9645220" cy="4404465"/>
          </a:xfrm>
          <a:prstGeom prst="rect">
            <a:avLst/>
          </a:prstGeom>
        </p:spPr>
      </p:pic>
    </p:spTree>
    <p:extLst>
      <p:ext uri="{BB962C8B-B14F-4D97-AF65-F5344CB8AC3E}">
        <p14:creationId xmlns:p14="http://schemas.microsoft.com/office/powerpoint/2010/main" val="14696895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351720" y="2720790"/>
            <a:ext cx="6134100" cy="4165600"/>
          </a:xfrm>
          <a:prstGeom prst="rect">
            <a:avLst/>
          </a:prstGeom>
        </p:spPr>
      </p:pic>
      <p:sp>
        <p:nvSpPr>
          <p:cNvPr id="2" name="Title 1"/>
          <p:cNvSpPr>
            <a:spLocks noGrp="1"/>
          </p:cNvSpPr>
          <p:nvPr>
            <p:ph type="title"/>
          </p:nvPr>
        </p:nvSpPr>
        <p:spPr>
          <a:xfrm>
            <a:off x="0" y="0"/>
            <a:ext cx="9312660" cy="1143000"/>
          </a:xfrm>
        </p:spPr>
        <p:txBody>
          <a:bodyPr/>
          <a:lstStyle/>
          <a:p>
            <a:r>
              <a:rPr lang="en-US" dirty="0" smtClean="0"/>
              <a:t>Media Coverage </a:t>
            </a:r>
            <a:endParaRPr lang="en-US" dirty="0"/>
          </a:p>
        </p:txBody>
      </p:sp>
      <p:pic>
        <p:nvPicPr>
          <p:cNvPr id="6" name="Picture 5"/>
          <p:cNvPicPr>
            <a:picLocks noChangeAspect="1"/>
          </p:cNvPicPr>
          <p:nvPr/>
        </p:nvPicPr>
        <p:blipFill>
          <a:blip r:embed="rId4"/>
          <a:stretch>
            <a:fillRect/>
          </a:stretch>
        </p:blipFill>
        <p:spPr>
          <a:xfrm>
            <a:off x="-294523" y="1178377"/>
            <a:ext cx="6767669" cy="3570000"/>
          </a:xfrm>
          <a:prstGeom prst="rect">
            <a:avLst/>
          </a:prstGeom>
        </p:spPr>
      </p:pic>
      <p:sp>
        <p:nvSpPr>
          <p:cNvPr id="11" name="TextBox 10"/>
          <p:cNvSpPr txBox="1"/>
          <p:nvPr/>
        </p:nvSpPr>
        <p:spPr>
          <a:xfrm>
            <a:off x="270233" y="5120280"/>
            <a:ext cx="2837443" cy="923330"/>
          </a:xfrm>
          <a:prstGeom prst="rect">
            <a:avLst/>
          </a:prstGeom>
          <a:noFill/>
          <a:ln>
            <a:solidFill>
              <a:schemeClr val="tx1"/>
            </a:solidFill>
          </a:ln>
        </p:spPr>
        <p:txBody>
          <a:bodyPr wrap="square" rtlCol="0">
            <a:spAutoFit/>
          </a:bodyPr>
          <a:lstStyle/>
          <a:p>
            <a:r>
              <a:rPr lang="en-US" dirty="0" smtClean="0"/>
              <a:t>Michael Brown, 18, due to be buried on Monday, was no angel… - </a:t>
            </a:r>
            <a:r>
              <a:rPr lang="en-US" i="1" dirty="0" smtClean="0"/>
              <a:t>New York Times </a:t>
            </a:r>
            <a:endParaRPr lang="en-US" i="1" dirty="0"/>
          </a:p>
        </p:txBody>
      </p:sp>
    </p:spTree>
    <p:extLst>
      <p:ext uri="{BB962C8B-B14F-4D97-AF65-F5344CB8AC3E}">
        <p14:creationId xmlns:p14="http://schemas.microsoft.com/office/powerpoint/2010/main" val="23394584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24048" y="3862731"/>
            <a:ext cx="4619952" cy="2995269"/>
          </a:xfrm>
          <a:prstGeom prst="rect">
            <a:avLst/>
          </a:prstGeom>
        </p:spPr>
      </p:pic>
      <p:sp>
        <p:nvSpPr>
          <p:cNvPr id="4" name="Title 3"/>
          <p:cNvSpPr>
            <a:spLocks noGrp="1"/>
          </p:cNvSpPr>
          <p:nvPr>
            <p:ph type="title"/>
          </p:nvPr>
        </p:nvSpPr>
        <p:spPr>
          <a:xfrm>
            <a:off x="457200" y="37296"/>
            <a:ext cx="8229600" cy="1143000"/>
          </a:xfrm>
        </p:spPr>
        <p:txBody>
          <a:bodyPr/>
          <a:lstStyle/>
          <a:p>
            <a:r>
              <a:rPr lang="en-US" dirty="0" smtClean="0"/>
              <a:t>Media – not allowed</a:t>
            </a:r>
            <a:endParaRPr lang="en-US" dirty="0"/>
          </a:p>
        </p:txBody>
      </p:sp>
      <p:sp>
        <p:nvSpPr>
          <p:cNvPr id="5" name="Content Placeholder 4"/>
          <p:cNvSpPr>
            <a:spLocks noGrp="1"/>
          </p:cNvSpPr>
          <p:nvPr>
            <p:ph idx="1"/>
          </p:nvPr>
        </p:nvSpPr>
        <p:spPr>
          <a:xfrm>
            <a:off x="276116" y="1180296"/>
            <a:ext cx="8867884" cy="4945867"/>
          </a:xfrm>
        </p:spPr>
        <p:txBody>
          <a:bodyPr>
            <a:normAutofit/>
          </a:bodyPr>
          <a:lstStyle/>
          <a:p>
            <a:r>
              <a:rPr lang="en-US" sz="3000" dirty="0" smtClean="0"/>
              <a:t>Officers…tear</a:t>
            </a:r>
            <a:r>
              <a:rPr lang="en-US" sz="3000" dirty="0" smtClean="0"/>
              <a:t>-gassed a [news] crew from Al Jazeera.</a:t>
            </a:r>
          </a:p>
          <a:p>
            <a:r>
              <a:rPr lang="en-US" sz="3000" dirty="0" smtClean="0"/>
              <a:t>Two reporters [of[The Washington [and] The Huffington Post, were arrested at a McDonald’s.</a:t>
            </a:r>
          </a:p>
          <a:p>
            <a:r>
              <a:rPr lang="en-US" sz="3000" dirty="0" smtClean="0"/>
              <a:t>[A man] documenting the protests and the [response] on Twitter, was arrested as well.</a:t>
            </a:r>
            <a:endParaRPr lang="en-US" sz="3000" dirty="0"/>
          </a:p>
        </p:txBody>
      </p:sp>
    </p:spTree>
    <p:extLst>
      <p:ext uri="{BB962C8B-B14F-4D97-AF65-F5344CB8AC3E}">
        <p14:creationId xmlns:p14="http://schemas.microsoft.com/office/powerpoint/2010/main" val="39979686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9400" y="1625600"/>
            <a:ext cx="8572500" cy="5232400"/>
          </a:xfrm>
          <a:prstGeom prst="rect">
            <a:avLst/>
          </a:prstGeom>
        </p:spPr>
      </p:pic>
      <p:sp>
        <p:nvSpPr>
          <p:cNvPr id="6" name="Title 5"/>
          <p:cNvSpPr>
            <a:spLocks noGrp="1"/>
          </p:cNvSpPr>
          <p:nvPr>
            <p:ph type="title"/>
          </p:nvPr>
        </p:nvSpPr>
        <p:spPr/>
        <p:txBody>
          <a:bodyPr>
            <a:normAutofit fontScale="90000"/>
          </a:bodyPr>
          <a:lstStyle/>
          <a:p>
            <a:r>
              <a:rPr lang="en-US" dirty="0" smtClean="0"/>
              <a:t>Read this article &amp; </a:t>
            </a:r>
            <a:br>
              <a:rPr lang="en-US" dirty="0" smtClean="0"/>
            </a:br>
            <a:r>
              <a:rPr lang="en-US" dirty="0" smtClean="0"/>
              <a:t>fill in the row on your organizer.</a:t>
            </a:r>
            <a:endParaRPr lang="en-US" dirty="0"/>
          </a:p>
        </p:txBody>
      </p:sp>
    </p:spTree>
    <p:extLst>
      <p:ext uri="{BB962C8B-B14F-4D97-AF65-F5344CB8AC3E}">
        <p14:creationId xmlns:p14="http://schemas.microsoft.com/office/powerpoint/2010/main" val="34548202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1127</TotalTime>
  <Words>722</Words>
  <Application>Microsoft Macintosh PowerPoint</Application>
  <PresentationFormat>On-screen Show (4:3)</PresentationFormat>
  <Paragraphs>70</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Gender Studies                              MED-11 Ms. Lindsay </vt:lpstr>
      <vt:lpstr>Response to Protests in Ferguson</vt:lpstr>
      <vt:lpstr>This is not the first time…</vt:lpstr>
      <vt:lpstr>Nov. 22, 2014:  Police shot 12-year old boy  with fake gun</vt:lpstr>
      <vt:lpstr>Among young men, blacks are 21 times more likely to die at the hands of police than their white counterparts.</vt:lpstr>
      <vt:lpstr>Why is this happening?</vt:lpstr>
      <vt:lpstr>Media Coverage </vt:lpstr>
      <vt:lpstr>Media – not allowed</vt:lpstr>
      <vt:lpstr>Read this article &amp;  fill in the row on your organizer.</vt:lpstr>
      <vt:lpstr>“Ferguson reports raise questions on media criminalization of blacks” article</vt:lpstr>
      <vt:lpstr>Social Media </vt:lpstr>
      <vt:lpstr>PowerPoint Presentation</vt:lpstr>
      <vt:lpstr>PowerPoint Presentation</vt:lpstr>
      <vt:lpstr>PowerPoint Presentation</vt:lpstr>
      <vt:lpstr>Summarizing Questions</vt:lpstr>
      <vt:lpstr>HOMEWORK </vt:lpstr>
      <vt:lpstr>Extra…</vt:lpstr>
      <vt:lpstr>PowerPoint Presentation</vt:lpstr>
      <vt:lpstr>1999: Amadou Diallo</vt:lpstr>
      <vt:lpstr>Here’s what happened in London in 2011…</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Lyons</dc:creator>
  <cp:lastModifiedBy>Lindsay Lyons</cp:lastModifiedBy>
  <cp:revision>37</cp:revision>
  <dcterms:created xsi:type="dcterms:W3CDTF">2014-11-30T21:26:01Z</dcterms:created>
  <dcterms:modified xsi:type="dcterms:W3CDTF">2014-12-01T17:28:34Z</dcterms:modified>
</cp:coreProperties>
</file>