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8" r:id="rId3"/>
    <p:sldId id="258" r:id="rId4"/>
    <p:sldId id="256" r:id="rId5"/>
    <p:sldId id="269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679" autoAdjust="0"/>
    <p:restoredTop sz="82059" autoAdjust="0"/>
  </p:normalViewPr>
  <p:slideViewPr>
    <p:cSldViewPr snapToGrid="0" snapToObjects="1">
      <p:cViewPr varScale="1">
        <p:scale>
          <a:sx n="94" d="100"/>
          <a:sy n="94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B4198-433E-8941-8612-6DDD2B159EAC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9EE8-E831-D44B-AE0A-3DB3B2EB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MI: </a:t>
            </a:r>
            <a:r>
              <a:rPr lang="en-US" sz="1200" dirty="0" smtClean="0"/>
              <a:t>Men are also</a:t>
            </a:r>
            <a:r>
              <a:rPr lang="en-US" sz="1200" baseline="0" dirty="0" smtClean="0"/>
              <a:t> affected by the media, Ads show hyper-masculinity which hurts men.; </a:t>
            </a:r>
            <a:r>
              <a:rPr lang="en-US" sz="1200" dirty="0" smtClean="0"/>
              <a:t>Media tells men to be violent.,</a:t>
            </a:r>
            <a:r>
              <a:rPr lang="en-US" sz="1200" baseline="0" dirty="0" smtClean="0"/>
              <a:t> </a:t>
            </a:r>
            <a:r>
              <a:rPr lang="en-US" sz="1200" dirty="0" smtClean="0"/>
              <a:t>Media</a:t>
            </a:r>
            <a:r>
              <a:rPr lang="en-US" sz="1200" baseline="0" dirty="0" smtClean="0"/>
              <a:t> makes men unhappy with their bodies.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H/H: </a:t>
            </a:r>
            <a:r>
              <a:rPr lang="en-US" sz="1200" dirty="0" smtClean="0"/>
              <a:t>Hurt (men),</a:t>
            </a:r>
            <a:r>
              <a:rPr lang="en-US" sz="1200" baseline="0" dirty="0" smtClean="0"/>
              <a:t> </a:t>
            </a:r>
            <a:r>
              <a:rPr lang="en-US" sz="1200" dirty="0" smtClean="0"/>
              <a:t>Help (women</a:t>
            </a:r>
            <a:r>
              <a:rPr lang="en-US" sz="1200" baseline="0" dirty="0" smtClean="0"/>
              <a:t> don’t feel alone); </a:t>
            </a:r>
            <a:r>
              <a:rPr lang="en-US" sz="1200" dirty="0" smtClean="0"/>
              <a:t>Hurt</a:t>
            </a:r>
          </a:p>
          <a:p>
            <a:r>
              <a:rPr lang="en-US" dirty="0" smtClean="0"/>
              <a:t>E: </a:t>
            </a:r>
            <a:r>
              <a:rPr lang="en-US" sz="1200" dirty="0" smtClean="0"/>
              <a:t>“Men are increasingly</a:t>
            </a:r>
            <a:r>
              <a:rPr lang="en-US" sz="1200" baseline="0" dirty="0" smtClean="0"/>
              <a:t> affected by media…about body image.”, 56% of ads showed hyper-masculinity; </a:t>
            </a:r>
            <a:r>
              <a:rPr lang="en-US" sz="1200" dirty="0" smtClean="0"/>
              <a:t>Men are unromantic;</a:t>
            </a:r>
            <a:r>
              <a:rPr lang="en-US" sz="1200" baseline="0" dirty="0" smtClean="0"/>
              <a:t> </a:t>
            </a:r>
            <a:r>
              <a:rPr lang="en-US" sz="1200" dirty="0" smtClean="0"/>
              <a:t>A 2008 study,</a:t>
            </a:r>
            <a:r>
              <a:rPr lang="en-US" sz="1200" baseline="0" dirty="0" smtClean="0"/>
              <a:t> Tough = control emotions, Violence = manly, 56% of ads shows hyper-masculinity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A: </a:t>
            </a:r>
            <a:r>
              <a:rPr lang="en-US" sz="1200" dirty="0" smtClean="0"/>
              <a:t>Women are not alone in being hurt</a:t>
            </a:r>
            <a:r>
              <a:rPr lang="en-US" sz="1200" baseline="0" dirty="0" smtClean="0"/>
              <a:t> by the media, Media causes men to use violence when sad/mad.; </a:t>
            </a:r>
            <a:r>
              <a:rPr lang="en-US" sz="1200" dirty="0" smtClean="0"/>
              <a:t>It’s not just women that are affected by the media.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9EE8-E831-D44B-AE0A-3DB3B2EBF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Segement</a:t>
            </a:r>
            <a:r>
              <a:rPr lang="en-US" baseline="0" dirty="0" smtClean="0"/>
              <a:t> into syllables…</a:t>
            </a:r>
            <a:r>
              <a:rPr lang="en-US" sz="1200" dirty="0" smtClean="0">
                <a:solidFill>
                  <a:srgbClr val="0000FF"/>
                </a:solidFill>
              </a:rPr>
              <a:t>dominance or power over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9EE8-E831-D44B-AE0A-3DB3B2EBF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MI: </a:t>
            </a:r>
            <a:r>
              <a:rPr lang="en-US" sz="1200" dirty="0" smtClean="0"/>
              <a:t>There are different</a:t>
            </a:r>
            <a:r>
              <a:rPr lang="en-US" sz="1200" baseline="0" dirty="0" smtClean="0"/>
              <a:t> classes of men; Society chooses only white, strong men to be in the media. </a:t>
            </a:r>
          </a:p>
          <a:p>
            <a:r>
              <a:rPr lang="en-US" sz="1200" baseline="0" dirty="0" smtClean="0"/>
              <a:t>H/H: </a:t>
            </a:r>
            <a:r>
              <a:rPr lang="en-US" sz="1200" dirty="0" smtClean="0"/>
              <a:t>Hurt,</a:t>
            </a:r>
            <a:r>
              <a:rPr lang="en-US" sz="1200" baseline="0" dirty="0" smtClean="0"/>
              <a:t> </a:t>
            </a:r>
            <a:r>
              <a:rPr lang="en-US" sz="1200" dirty="0" smtClean="0"/>
              <a:t>Help</a:t>
            </a:r>
            <a:r>
              <a:rPr lang="en-US" sz="1200" baseline="0" dirty="0" smtClean="0"/>
              <a:t> (hegemony); </a:t>
            </a:r>
            <a:r>
              <a:rPr lang="en-US" sz="1200" dirty="0" smtClean="0"/>
              <a:t>Hurt,</a:t>
            </a:r>
            <a:r>
              <a:rPr lang="en-US" sz="1200" baseline="0" dirty="0" smtClean="0"/>
              <a:t> </a:t>
            </a:r>
            <a:r>
              <a:rPr lang="en-US" sz="1200" dirty="0" smtClean="0"/>
              <a:t>Helps (white men) </a:t>
            </a:r>
          </a:p>
          <a:p>
            <a:r>
              <a:rPr lang="en-US" sz="1200" dirty="0" smtClean="0"/>
              <a:t>E: </a:t>
            </a:r>
            <a:r>
              <a:rPr lang="en-US" sz="1200" b="1" u="sng" dirty="0" smtClean="0"/>
              <a:t>Hegemony</a:t>
            </a:r>
            <a:r>
              <a:rPr lang="en-US" sz="1200" dirty="0" smtClean="0"/>
              <a:t> (underwear ad),</a:t>
            </a:r>
            <a:r>
              <a:rPr lang="en-US" sz="1200" baseline="0" dirty="0" smtClean="0"/>
              <a:t> </a:t>
            </a:r>
            <a:r>
              <a:rPr lang="en-US" sz="1200" b="1" u="sng" dirty="0" smtClean="0"/>
              <a:t>Complicit</a:t>
            </a:r>
            <a:r>
              <a:rPr lang="en-US" sz="1200" baseline="0" dirty="0" smtClean="0"/>
              <a:t> (trying to be a model), </a:t>
            </a:r>
            <a:r>
              <a:rPr lang="en-US" sz="1200" b="1" u="sng" baseline="0" dirty="0" smtClean="0"/>
              <a:t>Marginalized </a:t>
            </a:r>
            <a:r>
              <a:rPr lang="en-US" sz="1200" b="0" u="none" baseline="0" dirty="0" smtClean="0"/>
              <a:t>(black, wheelchair), </a:t>
            </a:r>
            <a:r>
              <a:rPr lang="en-US" sz="1200" b="1" u="sng" baseline="0" dirty="0" smtClean="0"/>
              <a:t>Subordinate </a:t>
            </a:r>
            <a:r>
              <a:rPr lang="en-US" sz="1200" b="0" u="none" baseline="0" dirty="0" smtClean="0"/>
              <a:t>(gay man); </a:t>
            </a:r>
            <a:r>
              <a:rPr lang="en-US" sz="1200" b="1" u="sng" dirty="0" smtClean="0"/>
              <a:t>Hegemonic</a:t>
            </a:r>
            <a:r>
              <a:rPr lang="en-US" sz="1200" dirty="0" smtClean="0"/>
              <a:t> –</a:t>
            </a:r>
            <a:r>
              <a:rPr lang="en-US" sz="1200" baseline="0" dirty="0" smtClean="0"/>
              <a:t> white model, </a:t>
            </a:r>
            <a:r>
              <a:rPr lang="en-US" sz="1200" b="1" i="0" u="sng" dirty="0" smtClean="0"/>
              <a:t>Complicit</a:t>
            </a:r>
            <a:r>
              <a:rPr lang="en-US" sz="1200" b="1" i="0" u="sng" baseline="0" dirty="0" smtClean="0"/>
              <a:t> - </a:t>
            </a:r>
            <a:r>
              <a:rPr lang="en-US" sz="1200" b="0" i="0" u="none" baseline="0" dirty="0" smtClean="0"/>
              <a:t> white guy trying to be a model, </a:t>
            </a:r>
            <a:r>
              <a:rPr lang="en-US" sz="1200" b="1" i="0" u="sng" baseline="0" dirty="0" smtClean="0"/>
              <a:t>Marginalized – </a:t>
            </a:r>
            <a:r>
              <a:rPr lang="en-US" sz="1200" b="0" i="0" u="none" baseline="0" dirty="0" smtClean="0"/>
              <a:t>black, dis/ability, </a:t>
            </a:r>
            <a:r>
              <a:rPr lang="en-US" sz="1200" b="1" i="0" u="sng" baseline="0" dirty="0" smtClean="0"/>
              <a:t>Subordinate – </a:t>
            </a:r>
            <a:r>
              <a:rPr lang="en-US" sz="1200" b="0" i="0" u="none" baseline="0" dirty="0" smtClean="0"/>
              <a:t>gay men </a:t>
            </a:r>
            <a:endParaRPr lang="en-US" sz="1200" b="1" i="0" u="sng" dirty="0" smtClean="0"/>
          </a:p>
          <a:p>
            <a:r>
              <a:rPr lang="en-US" sz="1200" dirty="0" smtClean="0"/>
              <a:t>A: It’s important</a:t>
            </a:r>
            <a:r>
              <a:rPr lang="en-US" sz="1200" baseline="0" dirty="0" smtClean="0"/>
              <a:t> to raise awareness of this discrimination &amp; defend ourselves,; </a:t>
            </a:r>
            <a:r>
              <a:rPr lang="en-US" sz="1200" dirty="0" smtClean="0"/>
              <a:t>Media</a:t>
            </a:r>
            <a:r>
              <a:rPr lang="en-US" sz="1200" baseline="0" dirty="0" smtClean="0"/>
              <a:t> creates biases and stereotypes., All men are not treated equal. Women and men have low self-esteem because of the media. 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9EE8-E831-D44B-AE0A-3DB3B2EBF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9EE8-E831-D44B-AE0A-3DB3B2EBF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MI: </a:t>
            </a:r>
            <a:r>
              <a:rPr lang="en-US" sz="1200" dirty="0" smtClean="0"/>
              <a:t>Real men should not be “tough</a:t>
            </a:r>
            <a:r>
              <a:rPr lang="en-US" sz="1200" baseline="0" dirty="0" smtClean="0"/>
              <a:t>” but emotionally healthy.; </a:t>
            </a:r>
            <a:r>
              <a:rPr lang="en-US" sz="1200" dirty="0" smtClean="0"/>
              <a:t>Men</a:t>
            </a:r>
            <a:r>
              <a:rPr lang="en-US" sz="1200" baseline="0" dirty="0" smtClean="0"/>
              <a:t> need to be tough &amp; be independent (and the “toughness” expectation is growing.)  </a:t>
            </a:r>
            <a:endParaRPr lang="en-US" dirty="0" smtClean="0"/>
          </a:p>
          <a:p>
            <a:r>
              <a:rPr lang="en-US" dirty="0" smtClean="0"/>
              <a:t>H/H: </a:t>
            </a:r>
            <a:r>
              <a:rPr lang="en-US" sz="1200" dirty="0" smtClean="0"/>
              <a:t>Hurt</a:t>
            </a:r>
            <a:r>
              <a:rPr lang="en-US" sz="1200" baseline="0" dirty="0" smtClean="0"/>
              <a:t> (media), Help (this movie); Help (the video), Hurt </a:t>
            </a:r>
            <a:endParaRPr lang="en-US" dirty="0" smtClean="0"/>
          </a:p>
          <a:p>
            <a:r>
              <a:rPr lang="en-US" dirty="0" smtClean="0"/>
              <a:t>E:</a:t>
            </a:r>
            <a:r>
              <a:rPr lang="en-US" baseline="0" dirty="0" smtClean="0"/>
              <a:t> W</a:t>
            </a:r>
            <a:r>
              <a:rPr lang="en-US" sz="1200" dirty="0" smtClean="0"/>
              <a:t>omen can help value “real” men,</a:t>
            </a:r>
            <a:r>
              <a:rPr lang="en-US" sz="1200" baseline="0" dirty="0" smtClean="0"/>
              <a:t> </a:t>
            </a:r>
            <a:r>
              <a:rPr lang="en-US" sz="1200" dirty="0" smtClean="0"/>
              <a:t>Movies</a:t>
            </a:r>
            <a:r>
              <a:rPr lang="en-US" sz="1200" baseline="0" dirty="0" smtClean="0"/>
              <a:t> show violence, 99.8% of rapists are men; </a:t>
            </a:r>
            <a:r>
              <a:rPr lang="en-US" sz="1200" dirty="0" smtClean="0"/>
              <a:t>Girls should value nice guys.,</a:t>
            </a:r>
            <a:r>
              <a:rPr lang="en-US" sz="1200" baseline="0" dirty="0" smtClean="0"/>
              <a:t> </a:t>
            </a:r>
            <a:r>
              <a:rPr lang="en-US" sz="1200" dirty="0" smtClean="0"/>
              <a:t>Boys see they need to be violent</a:t>
            </a:r>
            <a:r>
              <a:rPr lang="en-US" sz="1200" baseline="0" dirty="0" smtClean="0"/>
              <a:t> (wrestling, guns). 76% of victims of homicide are men. </a:t>
            </a:r>
            <a:endParaRPr lang="en-US" baseline="0" dirty="0" smtClean="0"/>
          </a:p>
          <a:p>
            <a:r>
              <a:rPr lang="en-US" dirty="0" smtClean="0"/>
              <a:t>A: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9EE8-E831-D44B-AE0A-3DB3B2EBF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6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9774-410D-6F43-A4EF-A66E684ED8D0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F667-09C8-ED4C-B466-70BC5A48D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MED</a:t>
            </a:r>
            <a:r>
              <a:rPr lang="en-US" smtClean="0"/>
              <a:t>-13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58694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is hegemonic masculinity?</a:t>
            </a:r>
            <a:endParaRPr lang="en-US" sz="3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 </a:t>
            </a:r>
            <a:r>
              <a:rPr lang="en-US" sz="3400" u="sng" dirty="0" smtClean="0">
                <a:solidFill>
                  <a:srgbClr val="0000FF"/>
                </a:solidFill>
              </a:rPr>
              <a:t>(IN YOUR GROUP)</a:t>
            </a:r>
            <a:r>
              <a:rPr lang="en-US" sz="3400" dirty="0" smtClean="0">
                <a:solidFill>
                  <a:srgbClr val="0000FF"/>
                </a:solidFill>
              </a:rPr>
              <a:t>: Look at the article at your table. Fill in the row, </a:t>
            </a:r>
            <a:r>
              <a:rPr lang="en-US" sz="3600" b="1" dirty="0">
                <a:solidFill>
                  <a:srgbClr val="0000FF"/>
                </a:solidFill>
              </a:rPr>
              <a:t>“Be a man: Macho advertising…” </a:t>
            </a:r>
            <a:r>
              <a:rPr lang="en-US" sz="3600" b="1" dirty="0" smtClean="0">
                <a:solidFill>
                  <a:srgbClr val="0000FF"/>
                </a:solidFill>
              </a:rPr>
              <a:t>article. </a:t>
            </a:r>
            <a:endParaRPr lang="en-US" sz="36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</a:t>
            </a:r>
            <a:r>
              <a:rPr lang="en-US" sz="3400" dirty="0" smtClean="0">
                <a:solidFill>
                  <a:srgbClr val="008000"/>
                </a:solidFill>
              </a:rPr>
              <a:t>**#</a:t>
            </a:r>
            <a:r>
              <a:rPr lang="en-US" sz="3400" dirty="0" err="1" smtClean="0">
                <a:solidFill>
                  <a:srgbClr val="008000"/>
                </a:solidFill>
              </a:rPr>
              <a:t>YesAllWomen</a:t>
            </a:r>
            <a:r>
              <a:rPr lang="en-US" sz="3400" dirty="0" smtClean="0">
                <a:solidFill>
                  <a:srgbClr val="008000"/>
                </a:solidFill>
              </a:rPr>
              <a:t> Packet from yesterday. </a:t>
            </a:r>
          </a:p>
          <a:p>
            <a:pPr marL="0" indent="0">
              <a:buNone/>
            </a:pPr>
            <a:r>
              <a:rPr lang="en-US" sz="3400" i="1" dirty="0" smtClean="0">
                <a:solidFill>
                  <a:srgbClr val="008000"/>
                </a:solidFill>
              </a:rPr>
              <a:t>Keep </a:t>
            </a:r>
            <a:r>
              <a:rPr lang="en-US" sz="3400" i="1" dirty="0" smtClean="0">
                <a:solidFill>
                  <a:srgbClr val="008000"/>
                </a:solidFill>
              </a:rPr>
              <a:t>working on texts packet. </a:t>
            </a:r>
            <a:r>
              <a:rPr lang="en-US" sz="3400" i="1" dirty="0" smtClean="0">
                <a:solidFill>
                  <a:srgbClr val="008000"/>
                </a:solidFill>
              </a:rPr>
              <a:t>3 due by next Wednesday (December 10</a:t>
            </a:r>
            <a:r>
              <a:rPr lang="en-US" sz="3400" i="1" baseline="30000" dirty="0" smtClean="0">
                <a:solidFill>
                  <a:srgbClr val="008000"/>
                </a:solidFill>
              </a:rPr>
              <a:t>th</a:t>
            </a:r>
            <a:r>
              <a:rPr lang="en-US" sz="3400" i="1" dirty="0" smtClean="0">
                <a:solidFill>
                  <a:srgbClr val="008000"/>
                </a:solidFill>
              </a:rPr>
              <a:t>.) </a:t>
            </a:r>
            <a:endParaRPr lang="en-US" sz="34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88"/>
            <a:ext cx="8229600" cy="1143000"/>
          </a:xfrm>
        </p:spPr>
        <p:txBody>
          <a:bodyPr/>
          <a:lstStyle/>
          <a:p>
            <a:r>
              <a:rPr lang="en-US" dirty="0" smtClean="0"/>
              <a:t>Be a Man… article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3116"/>
              </p:ext>
            </p:extLst>
          </p:nvPr>
        </p:nvGraphicFramePr>
        <p:xfrm>
          <a:off x="0" y="1195293"/>
          <a:ext cx="9144000" cy="661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62755"/>
                <a:gridCol w="2516186"/>
                <a:gridCol w="2779059"/>
              </a:tblGrid>
              <a:tr h="59147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Main Idea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Help/Hurt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Evidence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Analysis</a:t>
                      </a:r>
                      <a:endParaRPr lang="en-US" sz="3000" dirty="0"/>
                    </a:p>
                  </a:txBody>
                  <a:tcPr/>
                </a:tc>
              </a:tr>
              <a:tr h="5608839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20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Hegemony</a:t>
            </a:r>
            <a:r>
              <a:rPr lang="en-US" sz="4400" dirty="0" smtClean="0">
                <a:solidFill>
                  <a:srgbClr val="0000FF"/>
                </a:solidFill>
              </a:rPr>
              <a:t> – 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235" y="1961545"/>
            <a:ext cx="4004765" cy="266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157" y="4094049"/>
            <a:ext cx="3688939" cy="27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06641" y="1467037"/>
            <a:ext cx="3158135" cy="2951706"/>
            <a:chOff x="3089477" y="1561660"/>
            <a:chExt cx="3158135" cy="2951706"/>
          </a:xfrm>
        </p:grpSpPr>
        <p:sp>
          <p:nvSpPr>
            <p:cNvPr id="7" name="Oval 6"/>
            <p:cNvSpPr/>
            <p:nvPr/>
          </p:nvSpPr>
          <p:spPr>
            <a:xfrm>
              <a:off x="3089477" y="1561660"/>
              <a:ext cx="3158135" cy="29517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89477" y="2655775"/>
              <a:ext cx="31581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HEGEMONIC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3978" y="557542"/>
            <a:ext cx="5028984" cy="4856588"/>
            <a:chOff x="1956669" y="840893"/>
            <a:chExt cx="5492407" cy="4856588"/>
          </a:xfrm>
        </p:grpSpPr>
        <p:sp>
          <p:nvSpPr>
            <p:cNvPr id="9" name="Donut 8"/>
            <p:cNvSpPr/>
            <p:nvPr/>
          </p:nvSpPr>
          <p:spPr>
            <a:xfrm>
              <a:off x="1956669" y="840893"/>
              <a:ext cx="5492407" cy="4856588"/>
            </a:xfrm>
            <a:prstGeom prst="donut">
              <a:avLst>
                <a:gd name="adj" fmla="val 895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3221" y="840893"/>
              <a:ext cx="42909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COMPLICIT</a:t>
              </a:r>
              <a:endPara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561152"/>
            <a:ext cx="2402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MARGINIALIZED</a:t>
            </a:r>
            <a:endParaRPr lang="en-US" sz="2300" b="1" dirty="0"/>
          </a:p>
        </p:txBody>
      </p:sp>
      <p:sp>
        <p:nvSpPr>
          <p:cNvPr id="15" name="Rectangle 14"/>
          <p:cNvSpPr/>
          <p:nvPr/>
        </p:nvSpPr>
        <p:spPr>
          <a:xfrm>
            <a:off x="1527576" y="6401086"/>
            <a:ext cx="6814018" cy="4569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31290" y="6401086"/>
            <a:ext cx="521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SUBORDINATE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28303" y="579134"/>
            <a:ext cx="0" cy="4856588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2962" y="609912"/>
            <a:ext cx="0" cy="4856588"/>
          </a:xfrm>
          <a:prstGeom prst="line">
            <a:avLst/>
          </a:pr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22962" y="2745993"/>
            <a:ext cx="2402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MARGINIALIZED</a:t>
            </a:r>
            <a:endParaRPr lang="en-US" sz="23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6" y="3269037"/>
            <a:ext cx="1687416" cy="223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089" y="118380"/>
            <a:ext cx="1480286" cy="2061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93" y="733018"/>
            <a:ext cx="1725407" cy="201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2449" y="3269038"/>
            <a:ext cx="2296427" cy="14377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496" y="5261338"/>
            <a:ext cx="2492504" cy="16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Connell’s </a:t>
            </a:r>
            <a:r>
              <a:rPr lang="en-US" dirty="0" smtClean="0"/>
              <a:t>“</a:t>
            </a:r>
            <a:r>
              <a:rPr lang="en-US" dirty="0"/>
              <a:t>Hierarchy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Masculinities”</a:t>
            </a:r>
            <a:r>
              <a:rPr lang="en-US" dirty="0"/>
              <a:t> </a:t>
            </a:r>
            <a:r>
              <a:rPr lang="en-US" dirty="0" smtClean="0"/>
              <a:t>theory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225841"/>
              </p:ext>
            </p:extLst>
          </p:nvPr>
        </p:nvGraphicFramePr>
        <p:xfrm>
          <a:off x="0" y="1312484"/>
          <a:ext cx="9144000" cy="649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84941"/>
                <a:gridCol w="2794000"/>
                <a:gridCol w="2779059"/>
              </a:tblGrid>
              <a:tr h="984824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Main Idea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Help/Hurt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Evidence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Analysis</a:t>
                      </a:r>
                      <a:endParaRPr lang="en-US" sz="3000" dirty="0"/>
                    </a:p>
                  </a:txBody>
                  <a:tcPr/>
                </a:tc>
              </a:tr>
              <a:tr h="5491648">
                <a:tc>
                  <a:txBody>
                    <a:bodyPr/>
                    <a:lstStyle/>
                    <a:p>
                      <a:r>
                        <a:rPr lang="en-US" sz="2600" baseline="0" dirty="0" smtClean="0"/>
                        <a:t>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b="1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03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95"/>
            <a:ext cx="8229600" cy="3863050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 smtClean="0"/>
              <a:t>you</a:t>
            </a:r>
            <a:r>
              <a:rPr lang="en-US" dirty="0" smtClean="0"/>
              <a:t> watch both clips of </a:t>
            </a:r>
            <a:r>
              <a:rPr lang="en-US" i="1" dirty="0" smtClean="0"/>
              <a:t>Tough Guise</a:t>
            </a:r>
            <a:r>
              <a:rPr lang="en-US" dirty="0" smtClean="0"/>
              <a:t>, please look for </a:t>
            </a:r>
            <a:r>
              <a:rPr lang="en-US" b="1" dirty="0" smtClean="0">
                <a:solidFill>
                  <a:srgbClr val="FF0080"/>
                </a:solidFill>
              </a:rPr>
              <a:t>evidence</a:t>
            </a:r>
            <a:r>
              <a:rPr lang="en-US" dirty="0" smtClean="0"/>
              <a:t> to write in your organizer.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9693"/>
            <a:ext cx="9144000" cy="1270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9997"/>
            <a:ext cx="9144000" cy="22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88"/>
            <a:ext cx="8229600" cy="1143000"/>
          </a:xfrm>
        </p:spPr>
        <p:txBody>
          <a:bodyPr/>
          <a:lstStyle/>
          <a:p>
            <a:r>
              <a:rPr lang="en-US" i="1" dirty="0" smtClean="0"/>
              <a:t>Tough Guise </a:t>
            </a:r>
            <a:r>
              <a:rPr lang="en-US" dirty="0" smtClean="0"/>
              <a:t>(intro stats)</a:t>
            </a:r>
            <a:endParaRPr lang="en-US" i="1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72572"/>
              </p:ext>
            </p:extLst>
          </p:nvPr>
        </p:nvGraphicFramePr>
        <p:xfrm>
          <a:off x="0" y="1195293"/>
          <a:ext cx="9144000" cy="661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408805"/>
                <a:gridCol w="2670136"/>
                <a:gridCol w="2779059"/>
              </a:tblGrid>
              <a:tr h="59147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Main Idea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Help/Hurt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Evidence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Analysis</a:t>
                      </a:r>
                      <a:endParaRPr lang="en-US" sz="3000" dirty="0"/>
                    </a:p>
                  </a:txBody>
                  <a:tcPr/>
                </a:tc>
              </a:tr>
              <a:tr h="5608839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5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88"/>
            <a:ext cx="91440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Tough Guise </a:t>
            </a:r>
            <a:r>
              <a:rPr lang="en-US" dirty="0" smtClean="0"/>
              <a:t>(images of masculinity)</a:t>
            </a:r>
            <a:endParaRPr lang="en-US" i="1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259840"/>
              </p:ext>
            </p:extLst>
          </p:nvPr>
        </p:nvGraphicFramePr>
        <p:xfrm>
          <a:off x="0" y="1195293"/>
          <a:ext cx="9144000" cy="661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284941"/>
                <a:gridCol w="2794000"/>
                <a:gridCol w="2779059"/>
              </a:tblGrid>
              <a:tr h="591476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Main Idea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Help/Hurt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Evidence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Analysis</a:t>
                      </a:r>
                      <a:endParaRPr lang="en-US" sz="3000" dirty="0"/>
                    </a:p>
                  </a:txBody>
                  <a:tcPr/>
                </a:tc>
              </a:tr>
              <a:tr h="5608839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2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“Texts” </a:t>
            </a:r>
            <a:br>
              <a:rPr lang="en-US" dirty="0" smtClean="0"/>
            </a:br>
            <a:r>
              <a:rPr lang="en-US" i="1" dirty="0" smtClean="0"/>
              <a:t>(Choices for homework)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011"/>
            <a:ext cx="8229600" cy="4009152"/>
          </a:xfrm>
        </p:spPr>
        <p:txBody>
          <a:bodyPr/>
          <a:lstStyle/>
          <a:p>
            <a:r>
              <a:rPr lang="en-US" dirty="0" smtClean="0"/>
              <a:t>Gay Men Will Marry Your Girlfriends video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02" y="3052952"/>
            <a:ext cx="5089943" cy="28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564</Words>
  <Application>Microsoft Macintosh PowerPoint</Application>
  <PresentationFormat>On-screen Show (4:3)</PresentationFormat>
  <Paragraphs>60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Gender Studies                              MED-13 Ms. Lindsay </vt:lpstr>
      <vt:lpstr>Be a Man… article</vt:lpstr>
      <vt:lpstr>VOCABULARY</vt:lpstr>
      <vt:lpstr>PowerPoint Presentation</vt:lpstr>
      <vt:lpstr>Connell’s “Hierarchy of  Masculinities” theory</vt:lpstr>
      <vt:lpstr>As you watch both clips of Tough Guise, please look for evidence to write in your organizer.</vt:lpstr>
      <vt:lpstr>Tough Guise (intro stats)</vt:lpstr>
      <vt:lpstr>Tough Guise (images of masculinity)</vt:lpstr>
      <vt:lpstr>Related “Texts”  (Choices for homework)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Lyons</dc:creator>
  <cp:lastModifiedBy>Lindsay Lyons</cp:lastModifiedBy>
  <cp:revision>39</cp:revision>
  <dcterms:created xsi:type="dcterms:W3CDTF">2014-11-21T19:07:00Z</dcterms:created>
  <dcterms:modified xsi:type="dcterms:W3CDTF">2014-12-05T17:14:21Z</dcterms:modified>
</cp:coreProperties>
</file>