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38D43-E17A-FB43-95AC-B746340E4C84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928EE-36BA-AD4E-9E6C-68696364C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5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NYC boys as feminists</a:t>
            </a:r>
            <a:r>
              <a:rPr lang="en-US" baseline="0" dirty="0" smtClean="0"/>
              <a:t> video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928EE-36BA-AD4E-9E6C-68696364C3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5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5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6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5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76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2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2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9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9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EEC00-6029-E540-BC07-81456BFF3C5B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0823-6147-7743-B049-B6A92B05F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MED-15</a:t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Aim: What do men who reject hegemonic masculinity look like?</a:t>
            </a:r>
          </a:p>
          <a:p>
            <a:pPr marL="0" lvl="1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Do Now </a:t>
            </a:r>
            <a:r>
              <a:rPr lang="en-US" sz="3400" u="sng" dirty="0" smtClean="0">
                <a:solidFill>
                  <a:srgbClr val="0000FF"/>
                </a:solidFill>
              </a:rPr>
              <a:t>(IN YOUR GROUP)</a:t>
            </a:r>
            <a:r>
              <a:rPr lang="en-US" sz="3400" dirty="0" smtClean="0">
                <a:solidFill>
                  <a:srgbClr val="0000FF"/>
                </a:solidFill>
              </a:rPr>
              <a:t>: Analyze the quote at your table. </a:t>
            </a:r>
            <a:r>
              <a:rPr lang="en-US" sz="3400" i="1" dirty="0" smtClean="0">
                <a:solidFill>
                  <a:srgbClr val="0000FF"/>
                </a:solidFill>
              </a:rPr>
              <a:t>(What does it mean? How does it connect to class?)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HW </a:t>
            </a:r>
            <a:r>
              <a:rPr lang="en-US" sz="3400" dirty="0" smtClean="0">
                <a:solidFill>
                  <a:srgbClr val="008000"/>
                </a:solidFill>
              </a:rPr>
              <a:t>Due: </a:t>
            </a:r>
            <a:r>
              <a:rPr lang="en-US" sz="3400" dirty="0" smtClean="0">
                <a:solidFill>
                  <a:srgbClr val="008000"/>
                </a:solidFill>
              </a:rPr>
              <a:t>3 of the 5 texts on the 3</a:t>
            </a:r>
            <a:r>
              <a:rPr lang="en-US" sz="3400" baseline="30000" dirty="0" smtClean="0">
                <a:solidFill>
                  <a:srgbClr val="008000"/>
                </a:solidFill>
              </a:rPr>
              <a:t>rd</a:t>
            </a:r>
            <a:r>
              <a:rPr lang="en-US" sz="3400" dirty="0" smtClean="0">
                <a:solidFill>
                  <a:srgbClr val="008000"/>
                </a:solidFill>
              </a:rPr>
              <a:t> page of your yellow packet are due </a:t>
            </a:r>
            <a:r>
              <a:rPr lang="en-US" sz="3400" b="1" u="sng" dirty="0" smtClean="0">
                <a:solidFill>
                  <a:srgbClr val="008000"/>
                </a:solidFill>
              </a:rPr>
              <a:t>Wednesday, December 10</a:t>
            </a:r>
            <a:r>
              <a:rPr lang="en-US" sz="3400" b="1" u="sng" baseline="30000" dirty="0" smtClean="0">
                <a:solidFill>
                  <a:srgbClr val="008000"/>
                </a:solidFill>
              </a:rPr>
              <a:t>th</a:t>
            </a:r>
            <a:r>
              <a:rPr lang="en-US" sz="3400" b="1" u="sng" dirty="0" smtClean="0">
                <a:solidFill>
                  <a:srgbClr val="008000"/>
                </a:solidFill>
              </a:rPr>
              <a:t>. </a:t>
            </a:r>
            <a:endParaRPr lang="en-US" sz="3400" b="1" i="1" u="sng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3400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1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7598" y="1"/>
            <a:ext cx="4687151" cy="4913193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dirty="0"/>
              <a:t>If you are </a:t>
            </a:r>
            <a:r>
              <a:rPr lang="en-US" sz="3200" b="1" dirty="0"/>
              <a:t>neutral</a:t>
            </a:r>
            <a:r>
              <a:rPr lang="en-US" sz="3200" dirty="0"/>
              <a:t> in situations of injustice, you have chosen the side of the oppressor. If an elephant has its foot on the tail of a mouse and you say that you are </a:t>
            </a:r>
            <a:r>
              <a:rPr lang="en-US" sz="3200" b="1" dirty="0"/>
              <a:t>neutral</a:t>
            </a:r>
            <a:r>
              <a:rPr lang="en-US" sz="3200" dirty="0"/>
              <a:t>, the mouse will not appreciate your </a:t>
            </a:r>
            <a:r>
              <a:rPr lang="en-US" sz="3200" b="1" dirty="0"/>
              <a:t>neutrality</a:t>
            </a:r>
            <a:r>
              <a:rPr lang="en-US" sz="3200" dirty="0"/>
              <a:t>.</a:t>
            </a:r>
            <a:r>
              <a:rPr lang="en-US" sz="1800" dirty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/>
              <a:t>	</a:t>
            </a:r>
            <a:r>
              <a:rPr lang="en-US" sz="1800" dirty="0" smtClean="0"/>
              <a:t>								</a:t>
            </a:r>
            <a:r>
              <a:rPr lang="en-US" sz="1800" i="1" dirty="0" smtClean="0"/>
              <a:t>	</a:t>
            </a:r>
            <a:r>
              <a:rPr lang="en-US" sz="3200" i="1" dirty="0" smtClean="0"/>
              <a:t>-</a:t>
            </a:r>
            <a:r>
              <a:rPr lang="en-US" sz="3200" i="1" dirty="0"/>
              <a:t> Desmond </a:t>
            </a:r>
            <a:r>
              <a:rPr lang="en-US" sz="3200" i="1" dirty="0" smtClean="0"/>
              <a:t>Tutu</a:t>
            </a:r>
            <a:endParaRPr lang="en-US" sz="3200" b="1" i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182" y="5227864"/>
            <a:ext cx="2493818" cy="18703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749" y="1076331"/>
            <a:ext cx="4089251" cy="27605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27377" y="5316077"/>
            <a:ext cx="25731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*Neutral </a:t>
            </a:r>
            <a:r>
              <a:rPr lang="en-US" sz="2200" u="sng" dirty="0" smtClean="0"/>
              <a:t>means: </a:t>
            </a: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395565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8444"/>
            <a:ext cx="8229600" cy="1881151"/>
          </a:xfrm>
        </p:spPr>
        <p:txBody>
          <a:bodyPr>
            <a:normAutofit/>
          </a:bodyPr>
          <a:lstStyle/>
          <a:p>
            <a:r>
              <a:rPr lang="en-US" dirty="0" smtClean="0"/>
              <a:t>Can men be </a:t>
            </a:r>
            <a:r>
              <a:rPr lang="en-US" dirty="0" smtClean="0">
                <a:solidFill>
                  <a:srgbClr val="FF0080"/>
                </a:solidFill>
              </a:rPr>
              <a:t>feminists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4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469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your groups… Read </a:t>
            </a:r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 err="1" smtClean="0">
                <a:solidFill>
                  <a:srgbClr val="0000FF"/>
                </a:solidFill>
              </a:rPr>
              <a:t>Janae’s</a:t>
            </a:r>
            <a:r>
              <a:rPr lang="en-US" dirty="0" smtClean="0">
                <a:solidFill>
                  <a:srgbClr val="0000FF"/>
                </a:solidFill>
              </a:rPr>
              <a:t> Legs,” </a:t>
            </a:r>
            <a:r>
              <a:rPr lang="en-US" dirty="0" smtClean="0"/>
              <a:t>then fill out the row in your organizer.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751" y="1821558"/>
            <a:ext cx="7251049" cy="5036442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23274" y="6083002"/>
            <a:ext cx="985831" cy="401077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5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3"/>
            <a:ext cx="8229600" cy="1143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Janae’s</a:t>
            </a:r>
            <a:r>
              <a:rPr lang="en-US" dirty="0" smtClean="0"/>
              <a:t> Legs”</a:t>
            </a:r>
            <a:endParaRPr lang="en-US" dirty="0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418989"/>
              </p:ext>
            </p:extLst>
          </p:nvPr>
        </p:nvGraphicFramePr>
        <p:xfrm>
          <a:off x="0" y="1195293"/>
          <a:ext cx="9144000" cy="661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284941"/>
                <a:gridCol w="2794000"/>
                <a:gridCol w="2779059"/>
              </a:tblGrid>
              <a:tr h="591476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Main Idea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Help/Hurt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Evidence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Analysis</a:t>
                      </a:r>
                      <a:endParaRPr lang="en-US" sz="3000" dirty="0"/>
                    </a:p>
                  </a:txBody>
                  <a:tcPr/>
                </a:tc>
              </a:tr>
              <a:tr h="5608839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5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808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 there any </a:t>
            </a:r>
            <a:r>
              <a:rPr lang="en-US" dirty="0" smtClean="0">
                <a:solidFill>
                  <a:srgbClr val="FF0000"/>
                </a:solidFill>
              </a:rPr>
              <a:t>questions</a:t>
            </a:r>
            <a:r>
              <a:rPr lang="en-US" dirty="0" smtClean="0"/>
              <a:t> about the </a:t>
            </a:r>
            <a:r>
              <a:rPr lang="en-US" b="1" dirty="0" smtClean="0"/>
              <a:t>homework texts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5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925345"/>
          </a:xfrm>
        </p:spPr>
        <p:txBody>
          <a:bodyPr>
            <a:normAutofit/>
          </a:bodyPr>
          <a:lstStyle/>
          <a:p>
            <a:r>
              <a:rPr lang="en-US" dirty="0" smtClean="0"/>
              <a:t>Seminar Tomorrow!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QUESTION</a:t>
            </a:r>
            <a:r>
              <a:rPr lang="en-US" dirty="0" smtClean="0"/>
              <a:t>: </a:t>
            </a:r>
            <a:r>
              <a:rPr lang="en-US" i="1" dirty="0" smtClean="0">
                <a:solidFill>
                  <a:srgbClr val="FF0080"/>
                </a:solidFill>
              </a:rPr>
              <a:t>Which </a:t>
            </a:r>
            <a:r>
              <a:rPr lang="en-US" i="1" dirty="0">
                <a:solidFill>
                  <a:srgbClr val="FF0080"/>
                </a:solidFill>
              </a:rPr>
              <a:t>gender is hurt more by the media: females or males?</a:t>
            </a:r>
            <a:r>
              <a:rPr lang="en-US" dirty="0" smtClean="0">
                <a:solidFill>
                  <a:srgbClr val="FF0080"/>
                </a:solidFill>
                <a:effectLst/>
              </a:rPr>
              <a:t> </a:t>
            </a:r>
            <a:br>
              <a:rPr lang="en-US" dirty="0" smtClean="0">
                <a:solidFill>
                  <a:srgbClr val="FF0080"/>
                </a:solidFill>
                <a:effectLst/>
              </a:rPr>
            </a:br>
            <a:r>
              <a:rPr lang="en-US" dirty="0">
                <a:solidFill>
                  <a:srgbClr val="FF0080"/>
                </a:solidFill>
              </a:rPr>
              <a:t/>
            </a:r>
            <a:br>
              <a:rPr lang="en-US" dirty="0">
                <a:solidFill>
                  <a:srgbClr val="FF0080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*Fill out the organizer tonight! 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0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128</Words>
  <Application>Microsoft Macintosh PowerPoint</Application>
  <PresentationFormat>On-screen Show (4:3)</PresentationFormat>
  <Paragraphs>20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Gender Studies                              MED-15 Ms. Lindsay </vt:lpstr>
      <vt:lpstr> If you are neutral in situations of injustice, you have chosen the side of the oppressor. If an elephant has its foot on the tail of a mouse and you say that you are neutral, the mouse will not appreciate your neutrality.            - Desmond Tutu</vt:lpstr>
      <vt:lpstr>Can men be feminists? </vt:lpstr>
      <vt:lpstr>In your groups… Read “Janae’s Legs,” then fill out the row in your organizer.</vt:lpstr>
      <vt:lpstr>“Janae’s Legs”</vt:lpstr>
      <vt:lpstr>Are there any questions about the homework texts? </vt:lpstr>
      <vt:lpstr>Seminar Tomorrow!  QUESTION: Which gender is hurt more by the media: females or males?   *Fill out the organizer tonight!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 MED-15 Ms. Lindsay </dc:title>
  <dc:creator>Lindsay Lyons</dc:creator>
  <cp:lastModifiedBy>Lindsay Lyons</cp:lastModifiedBy>
  <cp:revision>10</cp:revision>
  <cp:lastPrinted>2014-12-09T13:32:54Z</cp:lastPrinted>
  <dcterms:created xsi:type="dcterms:W3CDTF">2014-12-06T00:28:03Z</dcterms:created>
  <dcterms:modified xsi:type="dcterms:W3CDTF">2014-12-09T21:10:42Z</dcterms:modified>
</cp:coreProperties>
</file>