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67" r:id="rId2"/>
    <p:sldId id="264" r:id="rId3"/>
    <p:sldId id="262" r:id="rId4"/>
    <p:sldId id="274" r:id="rId5"/>
    <p:sldId id="273" r:id="rId6"/>
    <p:sldId id="268" r:id="rId7"/>
    <p:sldId id="269" r:id="rId8"/>
    <p:sldId id="272" r:id="rId9"/>
    <p:sldId id="275" r:id="rId10"/>
    <p:sldId id="261" r:id="rId11"/>
    <p:sldId id="271" r:id="rId12"/>
    <p:sldId id="2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6666"/>
    <a:srgbClr val="FF8000"/>
    <a:srgbClr val="66FF66"/>
    <a:srgbClr val="00FF80"/>
    <a:srgbClr val="8000FF"/>
    <a:srgbClr val="FF0080"/>
    <a:srgbClr val="008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6" autoAdjust="0"/>
    <p:restoredTop sz="94727" autoAdjust="0"/>
  </p:normalViewPr>
  <p:slideViewPr>
    <p:cSldViewPr snapToGrid="0" snapToObjects="1">
      <p:cViewPr varScale="1">
        <p:scale>
          <a:sx n="80" d="100"/>
          <a:sy n="80" d="100"/>
        </p:scale>
        <p:origin x="-544" y="-112"/>
      </p:cViewPr>
      <p:guideLst>
        <p:guide orient="horz" pos="2160"/>
        <p:guide pos="2880"/>
      </p:guideLst>
    </p:cSldViewPr>
  </p:slideViewPr>
  <p:outlineViewPr>
    <p:cViewPr>
      <p:scale>
        <a:sx n="33" d="100"/>
        <a:sy n="33" d="100"/>
      </p:scale>
      <p:origin x="32" y="71960"/>
    </p:cViewPr>
  </p:outlineViewPr>
  <p:notesTextViewPr>
    <p:cViewPr>
      <p:scale>
        <a:sx n="100" d="100"/>
        <a:sy n="100" d="100"/>
      </p:scale>
      <p:origin x="0" y="4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8C92E1-32B6-674C-A622-C9FF3EB1A5B5}" type="datetimeFigureOut">
              <a:rPr lang="en-US" smtClean="0"/>
              <a:t>12/16/14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5F6DF0-0511-6F4C-BC1C-E86252F6F2F9}" type="slidenum">
              <a:rPr lang="en-US" smtClean="0"/>
              <a:t>‹#›</a:t>
            </a:fld>
            <a:endParaRPr lang="en-US"/>
          </a:p>
        </p:txBody>
      </p:sp>
    </p:spTree>
    <p:extLst>
      <p:ext uri="{BB962C8B-B14F-4D97-AF65-F5344CB8AC3E}">
        <p14:creationId xmlns:p14="http://schemas.microsoft.com/office/powerpoint/2010/main" val="2114917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C50C19-9F63-4244-A270-FF284F347C80}" type="datetimeFigureOut">
              <a:rPr lang="en-US" smtClean="0"/>
              <a:t>12/16/14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43D47D-CD0D-7443-8E2F-C7CB34988A9E}" type="slidenum">
              <a:rPr lang="en-US" smtClean="0"/>
              <a:t>‹#›</a:t>
            </a:fld>
            <a:endParaRPr lang="en-US"/>
          </a:p>
        </p:txBody>
      </p:sp>
    </p:spTree>
    <p:extLst>
      <p:ext uri="{BB962C8B-B14F-4D97-AF65-F5344CB8AC3E}">
        <p14:creationId xmlns:p14="http://schemas.microsoft.com/office/powerpoint/2010/main" val="40890353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Kersha</a:t>
            </a:r>
            <a:r>
              <a:rPr lang="en-US" dirty="0" smtClean="0"/>
              <a:t> Wallace, October 2013, film critique</a:t>
            </a:r>
            <a:r>
              <a:rPr lang="en-US" baseline="0" dirty="0" smtClean="0"/>
              <a:t> essay </a:t>
            </a:r>
          </a:p>
          <a:p>
            <a:r>
              <a:rPr lang="en-US" baseline="0" dirty="0" smtClean="0"/>
              <a:t>*grammar and punctuation have been slightly adapted for the purpose of modeling </a:t>
            </a:r>
            <a:endParaRPr lang="en-US" dirty="0" smtClean="0"/>
          </a:p>
          <a:p>
            <a:endParaRPr lang="en-US" dirty="0"/>
          </a:p>
        </p:txBody>
      </p:sp>
      <p:sp>
        <p:nvSpPr>
          <p:cNvPr id="4" name="Slide Number Placeholder 3"/>
          <p:cNvSpPr>
            <a:spLocks noGrp="1"/>
          </p:cNvSpPr>
          <p:nvPr>
            <p:ph type="sldNum" sz="quarter" idx="10"/>
          </p:nvPr>
        </p:nvSpPr>
        <p:spPr/>
        <p:txBody>
          <a:bodyPr/>
          <a:lstStyle/>
          <a:p>
            <a:fld id="{1743D47D-CD0D-7443-8E2F-C7CB34988A9E}" type="slidenum">
              <a:rPr lang="en-US" smtClean="0"/>
              <a:t>2</a:t>
            </a:fld>
            <a:endParaRPr lang="en-US"/>
          </a:p>
        </p:txBody>
      </p:sp>
    </p:spTree>
    <p:extLst>
      <p:ext uri="{BB962C8B-B14F-4D97-AF65-F5344CB8AC3E}">
        <p14:creationId xmlns:p14="http://schemas.microsoft.com/office/powerpoint/2010/main" val="767674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Mohammed </a:t>
            </a:r>
            <a:r>
              <a:rPr lang="en-US" dirty="0" err="1" smtClean="0"/>
              <a:t>Waggeh</a:t>
            </a:r>
            <a:r>
              <a:rPr lang="en-US" dirty="0" smtClean="0"/>
              <a:t>, October 2013, film critique</a:t>
            </a:r>
            <a:r>
              <a:rPr lang="en-US" baseline="0" dirty="0" smtClean="0"/>
              <a:t> essay </a:t>
            </a:r>
          </a:p>
          <a:p>
            <a:r>
              <a:rPr lang="en-US" baseline="0" dirty="0" smtClean="0"/>
              <a:t>*grammar and punctuation have been slightly adapted for the purpose of modeling </a:t>
            </a:r>
            <a:endParaRPr lang="en-US" dirty="0"/>
          </a:p>
        </p:txBody>
      </p:sp>
      <p:sp>
        <p:nvSpPr>
          <p:cNvPr id="4" name="Slide Number Placeholder 3"/>
          <p:cNvSpPr>
            <a:spLocks noGrp="1"/>
          </p:cNvSpPr>
          <p:nvPr>
            <p:ph type="sldNum" sz="quarter" idx="10"/>
          </p:nvPr>
        </p:nvSpPr>
        <p:spPr/>
        <p:txBody>
          <a:bodyPr/>
          <a:lstStyle/>
          <a:p>
            <a:fld id="{1743D47D-CD0D-7443-8E2F-C7CB34988A9E}" type="slidenum">
              <a:rPr lang="en-US" smtClean="0"/>
              <a:t>3</a:t>
            </a:fld>
            <a:endParaRPr lang="en-US"/>
          </a:p>
        </p:txBody>
      </p:sp>
    </p:spTree>
    <p:extLst>
      <p:ext uri="{BB962C8B-B14F-4D97-AF65-F5344CB8AC3E}">
        <p14:creationId xmlns:p14="http://schemas.microsoft.com/office/powerpoint/2010/main" val="87719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Sign language for bathroom/</a:t>
            </a:r>
            <a:r>
              <a:rPr lang="en-US" dirty="0" smtClean="0"/>
              <a:t>toilet (so students will not interrupt</a:t>
            </a:r>
            <a:r>
              <a:rPr lang="en-US" baseline="0" dirty="0" smtClean="0"/>
              <a:t> my academic conferences with other students to ask to go to </a:t>
            </a:r>
            <a:r>
              <a:rPr lang="en-US" baseline="0" smtClean="0"/>
              <a:t>the bathroom)</a:t>
            </a:r>
            <a:endParaRPr lang="en-US" dirty="0"/>
          </a:p>
        </p:txBody>
      </p:sp>
      <p:sp>
        <p:nvSpPr>
          <p:cNvPr id="4" name="Slide Number Placeholder 3"/>
          <p:cNvSpPr>
            <a:spLocks noGrp="1"/>
          </p:cNvSpPr>
          <p:nvPr>
            <p:ph type="sldNum" sz="quarter" idx="10"/>
          </p:nvPr>
        </p:nvSpPr>
        <p:spPr/>
        <p:txBody>
          <a:bodyPr/>
          <a:lstStyle/>
          <a:p>
            <a:fld id="{1743D47D-CD0D-7443-8E2F-C7CB34988A9E}" type="slidenum">
              <a:rPr lang="en-US" smtClean="0"/>
              <a:t>5</a:t>
            </a:fld>
            <a:endParaRPr lang="en-US"/>
          </a:p>
        </p:txBody>
      </p:sp>
    </p:spTree>
    <p:extLst>
      <p:ext uri="{BB962C8B-B14F-4D97-AF65-F5344CB8AC3E}">
        <p14:creationId xmlns:p14="http://schemas.microsoft.com/office/powerpoint/2010/main" val="4082908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Generate student</a:t>
            </a:r>
            <a:r>
              <a:rPr lang="en-US" baseline="0" dirty="0" smtClean="0"/>
              <a:t> ideas (from models &amp; from their brains) &amp; write in the right column </a:t>
            </a:r>
            <a:endParaRPr lang="en-US" dirty="0"/>
          </a:p>
        </p:txBody>
      </p:sp>
      <p:sp>
        <p:nvSpPr>
          <p:cNvPr id="4" name="Slide Number Placeholder 3"/>
          <p:cNvSpPr>
            <a:spLocks noGrp="1"/>
          </p:cNvSpPr>
          <p:nvPr>
            <p:ph type="sldNum" sz="quarter" idx="10"/>
          </p:nvPr>
        </p:nvSpPr>
        <p:spPr/>
        <p:txBody>
          <a:bodyPr/>
          <a:lstStyle/>
          <a:p>
            <a:fld id="{1743D47D-CD0D-7443-8E2F-C7CB34988A9E}" type="slidenum">
              <a:rPr lang="en-US" smtClean="0"/>
              <a:t>6</a:t>
            </a:fld>
            <a:endParaRPr lang="en-US"/>
          </a:p>
        </p:txBody>
      </p:sp>
    </p:spTree>
    <p:extLst>
      <p:ext uri="{BB962C8B-B14F-4D97-AF65-F5344CB8AC3E}">
        <p14:creationId xmlns:p14="http://schemas.microsoft.com/office/powerpoint/2010/main" val="36264748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aseline="0" dirty="0" smtClean="0"/>
              <a:t> Introduction of an ad analysis paper I wrote in high school</a:t>
            </a:r>
            <a:endParaRPr lang="en-US" dirty="0"/>
          </a:p>
        </p:txBody>
      </p:sp>
      <p:sp>
        <p:nvSpPr>
          <p:cNvPr id="4" name="Slide Number Placeholder 3"/>
          <p:cNvSpPr>
            <a:spLocks noGrp="1"/>
          </p:cNvSpPr>
          <p:nvPr>
            <p:ph type="sldNum" sz="quarter" idx="10"/>
          </p:nvPr>
        </p:nvSpPr>
        <p:spPr/>
        <p:txBody>
          <a:bodyPr/>
          <a:lstStyle/>
          <a:p>
            <a:fld id="{1743D47D-CD0D-7443-8E2F-C7CB34988A9E}" type="slidenum">
              <a:rPr lang="en-US" smtClean="0"/>
              <a:t>10</a:t>
            </a:fld>
            <a:endParaRPr lang="en-US"/>
          </a:p>
        </p:txBody>
      </p:sp>
    </p:spTree>
    <p:extLst>
      <p:ext uri="{BB962C8B-B14F-4D97-AF65-F5344CB8AC3E}">
        <p14:creationId xmlns:p14="http://schemas.microsoft.com/office/powerpoint/2010/main" val="4104858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Hunger Games Novel and </a:t>
            </a:r>
            <a:r>
              <a:rPr lang="en-US" sz="1200" kern="1200" dirty="0" err="1" smtClean="0">
                <a:solidFill>
                  <a:schemeClr val="tx1"/>
                </a:solidFill>
                <a:effectLst/>
                <a:latin typeface="+mn-lt"/>
                <a:ea typeface="+mn-ea"/>
                <a:cs typeface="+mn-cs"/>
              </a:rPr>
              <a:t>Katniss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Everdeen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Anita </a:t>
            </a:r>
            <a:r>
              <a:rPr lang="en-US" sz="1200" kern="1200" dirty="0" err="1" smtClean="0">
                <a:solidFill>
                  <a:schemeClr val="tx1"/>
                </a:solidFill>
                <a:effectLst/>
                <a:latin typeface="+mn-lt"/>
                <a:ea typeface="+mn-ea"/>
                <a:cs typeface="+mn-cs"/>
              </a:rPr>
              <a:t>Sarkeesian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743D47D-CD0D-7443-8E2F-C7CB34988A9E}" type="slidenum">
              <a:rPr lang="en-US" smtClean="0"/>
              <a:t>11</a:t>
            </a:fld>
            <a:endParaRPr lang="en-US"/>
          </a:p>
        </p:txBody>
      </p:sp>
    </p:spTree>
    <p:extLst>
      <p:ext uri="{BB962C8B-B14F-4D97-AF65-F5344CB8AC3E}">
        <p14:creationId xmlns:p14="http://schemas.microsoft.com/office/powerpoint/2010/main" val="1134457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Five Creepy and/or Sexist Christmas Songs</a:t>
            </a:r>
          </a:p>
          <a:p>
            <a:r>
              <a:rPr lang="en-US" sz="1200" kern="1200" dirty="0" smtClean="0">
                <a:solidFill>
                  <a:schemeClr val="tx1"/>
                </a:solidFill>
                <a:effectLst/>
                <a:latin typeface="+mn-lt"/>
                <a:ea typeface="+mn-ea"/>
                <a:cs typeface="+mn-cs"/>
              </a:rPr>
              <a:t>Anita </a:t>
            </a:r>
            <a:r>
              <a:rPr lang="en-US" sz="1200" kern="1200" dirty="0" err="1" smtClean="0">
                <a:solidFill>
                  <a:schemeClr val="tx1"/>
                </a:solidFill>
                <a:effectLst/>
                <a:latin typeface="+mn-lt"/>
                <a:ea typeface="+mn-ea"/>
                <a:cs typeface="+mn-cs"/>
              </a:rPr>
              <a:t>Sarkeesian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743D47D-CD0D-7443-8E2F-C7CB34988A9E}" type="slidenum">
              <a:rPr lang="en-US" smtClean="0"/>
              <a:t>12</a:t>
            </a:fld>
            <a:endParaRPr lang="en-US"/>
          </a:p>
        </p:txBody>
      </p:sp>
    </p:spTree>
    <p:extLst>
      <p:ext uri="{BB962C8B-B14F-4D97-AF65-F5344CB8AC3E}">
        <p14:creationId xmlns:p14="http://schemas.microsoft.com/office/powerpoint/2010/main" val="596327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C5C363-B075-5740-AA40-C92FC3000641}" type="datetimeFigureOut">
              <a:rPr lang="en-US" smtClean="0"/>
              <a:t>12/16/14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2898205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5C363-B075-5740-AA40-C92FC3000641}" type="datetimeFigureOut">
              <a:rPr lang="en-US" smtClean="0"/>
              <a:t>12/16/14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2182520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5C363-B075-5740-AA40-C92FC3000641}" type="datetimeFigureOut">
              <a:rPr lang="en-US" smtClean="0"/>
              <a:t>12/16/14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232226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5C363-B075-5740-AA40-C92FC3000641}" type="datetimeFigureOut">
              <a:rPr lang="en-US" smtClean="0"/>
              <a:t>12/16/14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2815301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C5C363-B075-5740-AA40-C92FC3000641}" type="datetimeFigureOut">
              <a:rPr lang="en-US" smtClean="0"/>
              <a:t>12/16/14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4272108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C5C363-B075-5740-AA40-C92FC3000641}" type="datetimeFigureOut">
              <a:rPr lang="en-US" smtClean="0"/>
              <a:t>12/16/14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1698774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C5C363-B075-5740-AA40-C92FC3000641}" type="datetimeFigureOut">
              <a:rPr lang="en-US" smtClean="0"/>
              <a:t>12/16/14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2205423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C5C363-B075-5740-AA40-C92FC3000641}" type="datetimeFigureOut">
              <a:rPr lang="en-US" smtClean="0"/>
              <a:t>12/16/14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268152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5C363-B075-5740-AA40-C92FC3000641}" type="datetimeFigureOut">
              <a:rPr lang="en-US" smtClean="0"/>
              <a:t>12/16/14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1393290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5C363-B075-5740-AA40-C92FC3000641}" type="datetimeFigureOut">
              <a:rPr lang="en-US" smtClean="0"/>
              <a:t>12/16/14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40855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5C363-B075-5740-AA40-C92FC3000641}" type="datetimeFigureOut">
              <a:rPr lang="en-US" smtClean="0"/>
              <a:t>12/16/14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83230A-DF58-3C43-AB7E-39924DEF725D}" type="slidenum">
              <a:rPr lang="en-US" smtClean="0"/>
              <a:t>‹#›</a:t>
            </a:fld>
            <a:endParaRPr lang="en-US"/>
          </a:p>
        </p:txBody>
      </p:sp>
    </p:spTree>
    <p:extLst>
      <p:ext uri="{BB962C8B-B14F-4D97-AF65-F5344CB8AC3E}">
        <p14:creationId xmlns:p14="http://schemas.microsoft.com/office/powerpoint/2010/main" val="28007429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5C363-B075-5740-AA40-C92FC3000641}" type="datetimeFigureOut">
              <a:rPr lang="en-US" smtClean="0"/>
              <a:t>12/16/14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83230A-DF58-3C43-AB7E-39924DEF725D}" type="slidenum">
              <a:rPr lang="en-US" smtClean="0"/>
              <a:t>‹#›</a:t>
            </a:fld>
            <a:endParaRPr lang="en-US"/>
          </a:p>
        </p:txBody>
      </p:sp>
    </p:spTree>
    <p:extLst>
      <p:ext uri="{BB962C8B-B14F-4D97-AF65-F5344CB8AC3E}">
        <p14:creationId xmlns:p14="http://schemas.microsoft.com/office/powerpoint/2010/main" val="1810783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p:spPr>
        <p:txBody>
          <a:bodyPr>
            <a:noAutofit/>
          </a:bodyPr>
          <a:lstStyle/>
          <a:p>
            <a:pPr algn="l"/>
            <a:r>
              <a:rPr lang="en-US" sz="3600" dirty="0" smtClean="0"/>
              <a:t>Gender Studies                            	MED-18 </a:t>
            </a:r>
            <a:br>
              <a:rPr lang="en-US" sz="3600" dirty="0" smtClean="0"/>
            </a:br>
            <a:r>
              <a:rPr lang="en-US" sz="3600" dirty="0" smtClean="0"/>
              <a:t>Ms. Lindsay </a:t>
            </a:r>
            <a:endParaRPr lang="en-US" sz="3600" dirty="0"/>
          </a:p>
        </p:txBody>
      </p:sp>
      <p:sp>
        <p:nvSpPr>
          <p:cNvPr id="5" name="Content Placeholder 4"/>
          <p:cNvSpPr>
            <a:spLocks noGrp="1"/>
          </p:cNvSpPr>
          <p:nvPr>
            <p:ph idx="1"/>
          </p:nvPr>
        </p:nvSpPr>
        <p:spPr>
          <a:xfrm>
            <a:off x="222250" y="1143000"/>
            <a:ext cx="8921750" cy="5485112"/>
          </a:xfrm>
        </p:spPr>
        <p:txBody>
          <a:bodyPr>
            <a:noAutofit/>
          </a:bodyPr>
          <a:lstStyle/>
          <a:p>
            <a:pPr marL="0" indent="0">
              <a:buNone/>
            </a:pPr>
            <a:r>
              <a:rPr lang="en-US" sz="3400" dirty="0" smtClean="0">
                <a:solidFill>
                  <a:srgbClr val="FF0000"/>
                </a:solidFill>
              </a:rPr>
              <a:t>Aim: How do we write the introduction paragraph of our media critique? </a:t>
            </a:r>
            <a:endParaRPr lang="en-US" sz="1000" dirty="0" smtClean="0"/>
          </a:p>
          <a:p>
            <a:pPr marL="0" indent="0">
              <a:buNone/>
            </a:pPr>
            <a:endParaRPr lang="en-US" sz="1000" dirty="0"/>
          </a:p>
          <a:p>
            <a:pPr marL="0" indent="0">
              <a:spcBef>
                <a:spcPts val="0"/>
              </a:spcBef>
              <a:buNone/>
            </a:pPr>
            <a:r>
              <a:rPr lang="en-US" sz="3400" dirty="0" smtClean="0">
                <a:solidFill>
                  <a:srgbClr val="0000FF"/>
                </a:solidFill>
              </a:rPr>
              <a:t>Do Now: </a:t>
            </a:r>
            <a:r>
              <a:rPr lang="en-US" sz="3400" b="1" dirty="0" smtClean="0">
                <a:solidFill>
                  <a:srgbClr val="0000FF"/>
                </a:solidFill>
              </a:rPr>
              <a:t>On your own</a:t>
            </a:r>
            <a:r>
              <a:rPr lang="en-US" sz="3400" dirty="0" smtClean="0">
                <a:solidFill>
                  <a:srgbClr val="0000FF"/>
                </a:solidFill>
              </a:rPr>
              <a:t>, take out a piece of paper and write: </a:t>
            </a:r>
          </a:p>
          <a:p>
            <a:pPr marL="514350" indent="-514350">
              <a:spcBef>
                <a:spcPts val="0"/>
              </a:spcBef>
              <a:buAutoNum type="arabicParenR"/>
            </a:pPr>
            <a:r>
              <a:rPr lang="en-US" sz="3400" dirty="0" smtClean="0">
                <a:solidFill>
                  <a:srgbClr val="0000FF"/>
                </a:solidFill>
              </a:rPr>
              <a:t>The name of the piece of media you chose to analyze (movie, TV show, song, ad)</a:t>
            </a:r>
          </a:p>
          <a:p>
            <a:pPr marL="514350" indent="-514350">
              <a:spcBef>
                <a:spcPts val="0"/>
              </a:spcBef>
              <a:buAutoNum type="arabicParenR"/>
            </a:pPr>
            <a:r>
              <a:rPr lang="en-US" sz="3400" dirty="0" smtClean="0">
                <a:solidFill>
                  <a:srgbClr val="0000FF"/>
                </a:solidFill>
              </a:rPr>
              <a:t>If it </a:t>
            </a:r>
            <a:r>
              <a:rPr lang="en-US" sz="3400" b="1" dirty="0" smtClean="0">
                <a:solidFill>
                  <a:srgbClr val="0000FF"/>
                </a:solidFill>
              </a:rPr>
              <a:t>helps</a:t>
            </a:r>
            <a:r>
              <a:rPr lang="en-US" sz="3400" dirty="0" smtClean="0">
                <a:solidFill>
                  <a:srgbClr val="0000FF"/>
                </a:solidFill>
              </a:rPr>
              <a:t> or </a:t>
            </a:r>
            <a:r>
              <a:rPr lang="en-US" sz="3400" b="1" dirty="0" smtClean="0">
                <a:solidFill>
                  <a:srgbClr val="0000FF"/>
                </a:solidFill>
              </a:rPr>
              <a:t>hurts</a:t>
            </a:r>
            <a:r>
              <a:rPr lang="en-US" sz="3400" dirty="0" smtClean="0">
                <a:solidFill>
                  <a:srgbClr val="0000FF"/>
                </a:solidFill>
              </a:rPr>
              <a:t> </a:t>
            </a:r>
            <a:r>
              <a:rPr lang="en-US" sz="3400" b="1" dirty="0" smtClean="0">
                <a:solidFill>
                  <a:srgbClr val="0000FF"/>
                </a:solidFill>
              </a:rPr>
              <a:t>women</a:t>
            </a:r>
            <a:r>
              <a:rPr lang="en-US" sz="3400" dirty="0" smtClean="0">
                <a:solidFill>
                  <a:srgbClr val="0000FF"/>
                </a:solidFill>
              </a:rPr>
              <a:t>/</a:t>
            </a:r>
            <a:r>
              <a:rPr lang="en-US" sz="3400" b="1" dirty="0" smtClean="0">
                <a:solidFill>
                  <a:srgbClr val="0000FF"/>
                </a:solidFill>
              </a:rPr>
              <a:t>men</a:t>
            </a:r>
            <a:r>
              <a:rPr lang="en-US" sz="3400" dirty="0" smtClean="0">
                <a:solidFill>
                  <a:srgbClr val="0000FF"/>
                </a:solidFill>
              </a:rPr>
              <a:t>.  </a:t>
            </a:r>
          </a:p>
          <a:p>
            <a:pPr marL="0" indent="0">
              <a:spcBef>
                <a:spcPts val="0"/>
              </a:spcBef>
              <a:buNone/>
            </a:pPr>
            <a:endParaRPr lang="en-US" sz="1000" dirty="0" smtClean="0"/>
          </a:p>
          <a:p>
            <a:pPr marL="0" indent="0">
              <a:buNone/>
            </a:pPr>
            <a:r>
              <a:rPr lang="en-US" sz="3400" dirty="0" smtClean="0">
                <a:solidFill>
                  <a:srgbClr val="008000"/>
                </a:solidFill>
              </a:rPr>
              <a:t>HW Due Today: The name of the piece of media you chose to analyze &amp; whether it helps or hurts women/men. </a:t>
            </a:r>
            <a:endParaRPr lang="en-US" sz="3400" i="1" dirty="0" smtClean="0">
              <a:solidFill>
                <a:srgbClr val="008000"/>
              </a:solidFill>
            </a:endParaRPr>
          </a:p>
        </p:txBody>
      </p:sp>
    </p:spTree>
    <p:extLst>
      <p:ext uri="{BB962C8B-B14F-4D97-AF65-F5344CB8AC3E}">
        <p14:creationId xmlns:p14="http://schemas.microsoft.com/office/powerpoint/2010/main" val="14639441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Introduction for Ad</a:t>
            </a:r>
            <a:endParaRPr lang="en-US" dirty="0"/>
          </a:p>
        </p:txBody>
      </p:sp>
      <p:sp>
        <p:nvSpPr>
          <p:cNvPr id="3" name="Content Placeholder 2"/>
          <p:cNvSpPr>
            <a:spLocks noGrp="1"/>
          </p:cNvSpPr>
          <p:nvPr>
            <p:ph idx="1"/>
          </p:nvPr>
        </p:nvSpPr>
        <p:spPr>
          <a:xfrm>
            <a:off x="457200" y="1600200"/>
            <a:ext cx="8229600" cy="4886691"/>
          </a:xfrm>
        </p:spPr>
        <p:txBody>
          <a:bodyPr>
            <a:normAutofit fontScale="92500" lnSpcReduction="20000"/>
          </a:bodyPr>
          <a:lstStyle/>
          <a:p>
            <a:pPr marL="0" indent="0">
              <a:buNone/>
            </a:pPr>
            <a:r>
              <a:rPr lang="en-US" dirty="0" smtClean="0"/>
              <a:t>	Advertising is a key component in today’s business world. Companies will hire professionals to capture the attention of a specific audience and convince the readers (or viewers) to buy their products. Some magazines on the market today include more advertisements than articles. This is not a terrible business move, however, as companies will pay the magazine large sums of money to print their ads. All advertisements differ from one another. Each company’s goal is for its ad to be remembered and stick out above the rest. The better the ad, the better the business. </a:t>
            </a:r>
            <a:endParaRPr lang="en-US" dirty="0"/>
          </a:p>
        </p:txBody>
      </p:sp>
    </p:spTree>
    <p:extLst>
      <p:ext uri="{BB962C8B-B14F-4D97-AF65-F5344CB8AC3E}">
        <p14:creationId xmlns:p14="http://schemas.microsoft.com/office/powerpoint/2010/main" val="170986951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146" y="17222"/>
            <a:ext cx="9264146" cy="1143000"/>
          </a:xfrm>
        </p:spPr>
        <p:txBody>
          <a:bodyPr>
            <a:normAutofit/>
          </a:bodyPr>
          <a:lstStyle/>
          <a:p>
            <a:r>
              <a:rPr lang="en-US" dirty="0"/>
              <a:t>MODEL: Anita </a:t>
            </a:r>
            <a:r>
              <a:rPr lang="en-US" dirty="0" err="1"/>
              <a:t>Sarkeesian’s</a:t>
            </a:r>
            <a:r>
              <a:rPr lang="en-US" dirty="0"/>
              <a:t> </a:t>
            </a:r>
            <a:r>
              <a:rPr lang="en-US" dirty="0" smtClean="0"/>
              <a:t>Film Intro</a:t>
            </a:r>
            <a:endParaRPr lang="en-US" dirty="0"/>
          </a:p>
        </p:txBody>
      </p:sp>
      <p:sp>
        <p:nvSpPr>
          <p:cNvPr id="3" name="Content Placeholder 2"/>
          <p:cNvSpPr>
            <a:spLocks noGrp="1"/>
          </p:cNvSpPr>
          <p:nvPr>
            <p:ph idx="1"/>
          </p:nvPr>
        </p:nvSpPr>
        <p:spPr>
          <a:xfrm>
            <a:off x="171638" y="1390048"/>
            <a:ext cx="8972362" cy="5467952"/>
          </a:xfrm>
        </p:spPr>
        <p:txBody>
          <a:bodyPr>
            <a:normAutofit fontScale="77500" lnSpcReduction="20000"/>
          </a:bodyPr>
          <a:lstStyle/>
          <a:p>
            <a:pPr marL="0" indent="0">
              <a:buNone/>
            </a:pPr>
            <a:r>
              <a:rPr lang="en-US" dirty="0" smtClean="0"/>
              <a:t>	</a:t>
            </a:r>
            <a:r>
              <a:rPr lang="en-US" sz="3600" dirty="0" smtClean="0"/>
              <a:t>It </a:t>
            </a:r>
            <a:r>
              <a:rPr lang="en-US" sz="3600" dirty="0"/>
              <a:t>should come as no surprise that I’m always on the look out for dynamic, engaging, and strong female characters in pop culture and the latest fictional female representation that has everyone talking is </a:t>
            </a:r>
            <a:r>
              <a:rPr lang="en-US" sz="3600" dirty="0" err="1"/>
              <a:t>Katniss</a:t>
            </a:r>
            <a:r>
              <a:rPr lang="en-US" sz="3600" dirty="0"/>
              <a:t> </a:t>
            </a:r>
            <a:r>
              <a:rPr lang="en-US" sz="3600" dirty="0" err="1"/>
              <a:t>Everdeen</a:t>
            </a:r>
            <a:r>
              <a:rPr lang="en-US" sz="3600" dirty="0"/>
              <a:t>, the dynamic protagonist of the Hunger Games novels written by Suzanne Collins. For those unfamiliar with the trilogy, the novels are set in a future dystopian North America, in a country called </a:t>
            </a:r>
            <a:r>
              <a:rPr lang="en-US" sz="3600" dirty="0" err="1"/>
              <a:t>Panem</a:t>
            </a:r>
            <a:r>
              <a:rPr lang="en-US" sz="3600" dirty="0"/>
              <a:t>. The title of the book is a reference to an annual event organized by the oppressive government in which 24 children are selected at random to participate in a televised death match. In the Hunger Games, as they’re called, the children are forced to brutally murder one another until only one is left standing…In this video I’m going to focus mainly on the portrayal of </a:t>
            </a:r>
            <a:r>
              <a:rPr lang="en-US" sz="3600" dirty="0" err="1"/>
              <a:t>Katniss</a:t>
            </a:r>
            <a:r>
              <a:rPr lang="en-US" sz="3600" dirty="0"/>
              <a:t>’ character in the first book and the movie adaptation</a:t>
            </a:r>
            <a:r>
              <a:rPr lang="en-US" sz="3600" dirty="0" smtClean="0"/>
              <a:t>.</a:t>
            </a:r>
            <a:endParaRPr lang="en-US" sz="3600" dirty="0"/>
          </a:p>
        </p:txBody>
      </p:sp>
    </p:spTree>
    <p:extLst>
      <p:ext uri="{BB962C8B-B14F-4D97-AF65-F5344CB8AC3E}">
        <p14:creationId xmlns:p14="http://schemas.microsoft.com/office/powerpoint/2010/main" val="28616629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222"/>
            <a:ext cx="9144000" cy="1143000"/>
          </a:xfrm>
        </p:spPr>
        <p:txBody>
          <a:bodyPr>
            <a:normAutofit/>
          </a:bodyPr>
          <a:lstStyle/>
          <a:p>
            <a:r>
              <a:rPr lang="en-US" dirty="0" smtClean="0"/>
              <a:t>MODEL: Anita </a:t>
            </a:r>
            <a:r>
              <a:rPr lang="en-US" dirty="0" err="1" smtClean="0"/>
              <a:t>Sarkeesian’s</a:t>
            </a:r>
            <a:r>
              <a:rPr lang="en-US" dirty="0" smtClean="0"/>
              <a:t> Song Intro</a:t>
            </a:r>
            <a:endParaRPr lang="en-US" dirty="0"/>
          </a:p>
        </p:txBody>
      </p:sp>
      <p:sp>
        <p:nvSpPr>
          <p:cNvPr id="3" name="Content Placeholder 2"/>
          <p:cNvSpPr>
            <a:spLocks noGrp="1"/>
          </p:cNvSpPr>
          <p:nvPr>
            <p:ph idx="1"/>
          </p:nvPr>
        </p:nvSpPr>
        <p:spPr>
          <a:xfrm>
            <a:off x="188803" y="1390048"/>
            <a:ext cx="8805014" cy="5337099"/>
          </a:xfrm>
        </p:spPr>
        <p:txBody>
          <a:bodyPr>
            <a:normAutofit fontScale="85000" lnSpcReduction="10000"/>
          </a:bodyPr>
          <a:lstStyle/>
          <a:p>
            <a:pPr marL="0" indent="0">
              <a:buNone/>
            </a:pPr>
            <a:r>
              <a:rPr lang="en-US" dirty="0" smtClean="0"/>
              <a:t>	It’s </a:t>
            </a:r>
            <a:r>
              <a:rPr lang="en-US" dirty="0"/>
              <a:t>that time of year again when regardless of whether you celebrate, enjoy, participate or even care about Christmas you’re constantly inundated with painfully cheery, sappy and repetitive Holiday music, everything from the Bing Crosby classics to the latest pop star’s rendition of jingle bells. Every store you go into, every mall you enter, and all over our television screens and radios these songs are stuck on repeat for a solid month, if not more! Those of us who happen to live in the West, probably know all the words by heart and find ourselves unintentionally singing along.  </a:t>
            </a:r>
            <a:r>
              <a:rPr lang="en-US" dirty="0" smtClean="0"/>
              <a:t>But </a:t>
            </a:r>
            <a:r>
              <a:rPr lang="en-US" dirty="0"/>
              <a:t>have you ever really paid attention to what’s going on in these lyrics? Some of the messages are just down right creepy and they’re passed off as holiday cheer with hardly a comment year after year.</a:t>
            </a:r>
          </a:p>
          <a:p>
            <a:endParaRPr lang="en-US" dirty="0"/>
          </a:p>
        </p:txBody>
      </p:sp>
    </p:spTree>
    <p:extLst>
      <p:ext uri="{BB962C8B-B14F-4D97-AF65-F5344CB8AC3E}">
        <p14:creationId xmlns:p14="http://schemas.microsoft.com/office/powerpoint/2010/main" val="89367183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7059540" y="0"/>
            <a:ext cx="2232909" cy="3183083"/>
          </a:xfrm>
          <a:prstGeom prst="rect">
            <a:avLst/>
          </a:prstGeom>
        </p:spPr>
      </p:pic>
      <p:sp>
        <p:nvSpPr>
          <p:cNvPr id="3" name="Content Placeholder 2"/>
          <p:cNvSpPr>
            <a:spLocks noGrp="1"/>
          </p:cNvSpPr>
          <p:nvPr>
            <p:ph idx="1"/>
          </p:nvPr>
        </p:nvSpPr>
        <p:spPr>
          <a:xfrm>
            <a:off x="242774" y="808279"/>
            <a:ext cx="7575501" cy="6049721"/>
          </a:xfrm>
        </p:spPr>
        <p:txBody>
          <a:bodyPr>
            <a:normAutofit fontScale="92500" lnSpcReduction="10000"/>
          </a:bodyPr>
          <a:lstStyle/>
          <a:p>
            <a:pPr marL="0" indent="0">
              <a:buNone/>
            </a:pPr>
            <a:r>
              <a:rPr lang="en-US" dirty="0" smtClean="0"/>
              <a:t>	“Damn! Girl, what they feeding you?” </a:t>
            </a:r>
          </a:p>
          <a:p>
            <a:pPr marL="0" indent="0">
              <a:buNone/>
            </a:pPr>
            <a:r>
              <a:rPr lang="en-US" dirty="0" smtClean="0"/>
              <a:t>Being overweight is the most common </a:t>
            </a:r>
          </a:p>
          <a:p>
            <a:pPr marL="0" indent="0">
              <a:buNone/>
            </a:pPr>
            <a:r>
              <a:rPr lang="en-US" dirty="0" smtClean="0"/>
              <a:t>Subject to get teased about, and it’s even worse when you have the whole world on </a:t>
            </a:r>
          </a:p>
          <a:p>
            <a:pPr marL="0" indent="0">
              <a:buNone/>
            </a:pPr>
            <a:r>
              <a:rPr lang="en-US" dirty="0" smtClean="0"/>
              <a:t>your shoulders. As for Precious, she was </a:t>
            </a:r>
          </a:p>
          <a:p>
            <a:pPr marL="0" indent="0">
              <a:buNone/>
            </a:pPr>
            <a:r>
              <a:rPr lang="en-US" dirty="0" smtClean="0"/>
              <a:t>under all the subheadings: bullied, raped, illiterate, and poverty. I am an outsider looking in her shoes, and it’s quite heartbreaking to see her struggles. At a very early age, she was becoming a young adult. Hence, this film has an abundance of powerful meaning. Precious soon learns, don’t let anyone treat you less than what you’re worth. </a:t>
            </a:r>
            <a:endParaRPr lang="en-US" dirty="0"/>
          </a:p>
        </p:txBody>
      </p:sp>
      <p:sp>
        <p:nvSpPr>
          <p:cNvPr id="2" name="Title 1"/>
          <p:cNvSpPr>
            <a:spLocks noGrp="1"/>
          </p:cNvSpPr>
          <p:nvPr>
            <p:ph type="title"/>
          </p:nvPr>
        </p:nvSpPr>
        <p:spPr>
          <a:xfrm>
            <a:off x="1" y="-204706"/>
            <a:ext cx="7059540" cy="1143000"/>
          </a:xfrm>
        </p:spPr>
        <p:txBody>
          <a:bodyPr>
            <a:noAutofit/>
          </a:bodyPr>
          <a:lstStyle/>
          <a:p>
            <a:r>
              <a:rPr lang="en-US" sz="3200" u="sng" dirty="0" smtClean="0"/>
              <a:t>Student Model: Introduction</a:t>
            </a:r>
            <a:endParaRPr lang="en-US" sz="3200" i="1" u="sng" dirty="0"/>
          </a:p>
        </p:txBody>
      </p:sp>
    </p:spTree>
    <p:extLst>
      <p:ext uri="{BB962C8B-B14F-4D97-AF65-F5344CB8AC3E}">
        <p14:creationId xmlns:p14="http://schemas.microsoft.com/office/powerpoint/2010/main" val="18869739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031"/>
            <a:ext cx="7092528" cy="1143000"/>
          </a:xfrm>
        </p:spPr>
        <p:txBody>
          <a:bodyPr>
            <a:normAutofit/>
          </a:bodyPr>
          <a:lstStyle/>
          <a:p>
            <a:r>
              <a:rPr lang="en-US" sz="3200" u="sng" dirty="0" smtClean="0"/>
              <a:t>Student Model: Introduction</a:t>
            </a:r>
            <a:endParaRPr lang="en-US" sz="3200" u="sng" dirty="0"/>
          </a:p>
        </p:txBody>
      </p:sp>
      <p:sp>
        <p:nvSpPr>
          <p:cNvPr id="3" name="Content Placeholder 2"/>
          <p:cNvSpPr>
            <a:spLocks noGrp="1"/>
          </p:cNvSpPr>
          <p:nvPr>
            <p:ph idx="1"/>
          </p:nvPr>
        </p:nvSpPr>
        <p:spPr>
          <a:xfrm>
            <a:off x="181437" y="982969"/>
            <a:ext cx="8505363" cy="5875031"/>
          </a:xfrm>
        </p:spPr>
        <p:txBody>
          <a:bodyPr>
            <a:normAutofit lnSpcReduction="10000"/>
          </a:bodyPr>
          <a:lstStyle/>
          <a:p>
            <a:pPr marL="0" indent="0">
              <a:buNone/>
            </a:pPr>
            <a:r>
              <a:rPr lang="en-US" dirty="0" smtClean="0"/>
              <a:t>	Throughout history, women have </a:t>
            </a:r>
          </a:p>
          <a:p>
            <a:pPr marL="0" indent="0">
              <a:buNone/>
            </a:pPr>
            <a:r>
              <a:rPr lang="en-US" dirty="0" smtClean="0"/>
              <a:t>suffered through sexual assault, unfair </a:t>
            </a:r>
          </a:p>
          <a:p>
            <a:pPr marL="0" indent="0">
              <a:buNone/>
            </a:pPr>
            <a:r>
              <a:rPr lang="en-US" dirty="0" smtClean="0"/>
              <a:t>treatment, and gender inequality. Before </a:t>
            </a:r>
          </a:p>
          <a:p>
            <a:pPr marL="0" indent="0">
              <a:buNone/>
            </a:pPr>
            <a:r>
              <a:rPr lang="en-US" dirty="0" smtClean="0"/>
              <a:t>1975, women didn’t work at the iron </a:t>
            </a:r>
          </a:p>
          <a:p>
            <a:pPr marL="0" indent="0">
              <a:buNone/>
            </a:pPr>
            <a:r>
              <a:rPr lang="en-US" dirty="0" smtClean="0"/>
              <a:t>mines in Northern Minnesota. In 1975, the iron mines hired their first female miner. After that, they hired a few other women, whom they sexually harassed and treated unfairly because of their gender. One woman changed all of this, the protagonist of </a:t>
            </a:r>
            <a:r>
              <a:rPr lang="en-US" i="1" dirty="0" smtClean="0"/>
              <a:t>North Country</a:t>
            </a:r>
            <a:r>
              <a:rPr lang="en-US" dirty="0" smtClean="0"/>
              <a:t>. </a:t>
            </a:r>
            <a:r>
              <a:rPr lang="en-US" dirty="0" err="1" smtClean="0"/>
              <a:t>Josey</a:t>
            </a:r>
            <a:r>
              <a:rPr lang="en-US" dirty="0" smtClean="0"/>
              <a:t> </a:t>
            </a:r>
            <a:r>
              <a:rPr lang="en-US" dirty="0" err="1" smtClean="0"/>
              <a:t>Aimes</a:t>
            </a:r>
            <a:r>
              <a:rPr lang="en-US" dirty="0" smtClean="0"/>
              <a:t> was trying to make a living, but instead, she made history. </a:t>
            </a:r>
            <a:endParaRPr lang="en-US" dirty="0"/>
          </a:p>
        </p:txBody>
      </p:sp>
      <p:pic>
        <p:nvPicPr>
          <p:cNvPr id="4" name="Picture 3"/>
          <p:cNvPicPr>
            <a:picLocks noChangeAspect="1"/>
          </p:cNvPicPr>
          <p:nvPr/>
        </p:nvPicPr>
        <p:blipFill>
          <a:blip r:embed="rId3"/>
          <a:stretch>
            <a:fillRect/>
          </a:stretch>
        </p:blipFill>
        <p:spPr>
          <a:xfrm>
            <a:off x="7092528" y="0"/>
            <a:ext cx="2051472" cy="3025750"/>
          </a:xfrm>
          <a:prstGeom prst="rect">
            <a:avLst/>
          </a:prstGeom>
        </p:spPr>
      </p:pic>
    </p:spTree>
    <p:extLst>
      <p:ext uri="{BB962C8B-B14F-4D97-AF65-F5344CB8AC3E}">
        <p14:creationId xmlns:p14="http://schemas.microsoft.com/office/powerpoint/2010/main" val="34541231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Study</a:t>
            </a:r>
            <a:endParaRPr lang="en-US" dirty="0"/>
          </a:p>
        </p:txBody>
      </p:sp>
      <p:sp>
        <p:nvSpPr>
          <p:cNvPr id="3" name="Content Placeholder 2"/>
          <p:cNvSpPr>
            <a:spLocks noGrp="1"/>
          </p:cNvSpPr>
          <p:nvPr>
            <p:ph idx="1"/>
          </p:nvPr>
        </p:nvSpPr>
        <p:spPr>
          <a:xfrm>
            <a:off x="457199" y="1600200"/>
            <a:ext cx="8449695" cy="5063978"/>
          </a:xfrm>
        </p:spPr>
        <p:txBody>
          <a:bodyPr>
            <a:normAutofit fontScale="92500" lnSpcReduction="10000"/>
          </a:bodyPr>
          <a:lstStyle/>
          <a:p>
            <a:r>
              <a:rPr lang="en-US" sz="4400" dirty="0" smtClean="0">
                <a:solidFill>
                  <a:srgbClr val="FF0000"/>
                </a:solidFill>
              </a:rPr>
              <a:t>Read the 2 introductions AS A GROUP</a:t>
            </a:r>
          </a:p>
          <a:p>
            <a:r>
              <a:rPr lang="en-US" sz="4400" dirty="0">
                <a:solidFill>
                  <a:srgbClr val="0000FF"/>
                </a:solidFill>
              </a:rPr>
              <a:t>Which piece do you think is </a:t>
            </a:r>
            <a:r>
              <a:rPr lang="en-US" sz="4400" b="1" dirty="0">
                <a:solidFill>
                  <a:srgbClr val="008000"/>
                </a:solidFill>
              </a:rPr>
              <a:t>strongest</a:t>
            </a:r>
            <a:r>
              <a:rPr lang="en-US" sz="4400" dirty="0">
                <a:solidFill>
                  <a:srgbClr val="0000FF"/>
                </a:solidFill>
              </a:rPr>
              <a:t>? </a:t>
            </a:r>
            <a:endParaRPr lang="en-US" sz="4400" dirty="0" smtClean="0">
              <a:solidFill>
                <a:srgbClr val="0000FF"/>
              </a:solidFill>
            </a:endParaRPr>
          </a:p>
          <a:p>
            <a:r>
              <a:rPr lang="en-US" sz="4400" dirty="0" smtClean="0">
                <a:solidFill>
                  <a:srgbClr val="0000FF"/>
                </a:solidFill>
              </a:rPr>
              <a:t>What </a:t>
            </a:r>
            <a:r>
              <a:rPr lang="en-US" sz="4400" dirty="0">
                <a:solidFill>
                  <a:srgbClr val="0000FF"/>
                </a:solidFill>
              </a:rPr>
              <a:t>are </a:t>
            </a:r>
            <a:r>
              <a:rPr lang="en-US" sz="4400" b="1" dirty="0">
                <a:solidFill>
                  <a:srgbClr val="008000"/>
                </a:solidFill>
              </a:rPr>
              <a:t>3 strengths </a:t>
            </a:r>
            <a:r>
              <a:rPr lang="en-US" sz="4400" dirty="0">
                <a:solidFill>
                  <a:srgbClr val="0000FF"/>
                </a:solidFill>
              </a:rPr>
              <a:t>of the piece you chose? </a:t>
            </a:r>
            <a:endParaRPr lang="en-US" sz="4400" dirty="0" smtClean="0">
              <a:solidFill>
                <a:srgbClr val="0000FF"/>
              </a:solidFill>
            </a:endParaRPr>
          </a:p>
          <a:p>
            <a:r>
              <a:rPr lang="en-US" sz="4400" dirty="0" smtClean="0">
                <a:solidFill>
                  <a:srgbClr val="0000FF"/>
                </a:solidFill>
              </a:rPr>
              <a:t>What </a:t>
            </a:r>
            <a:r>
              <a:rPr lang="en-US" sz="4400" dirty="0">
                <a:solidFill>
                  <a:srgbClr val="0000FF"/>
                </a:solidFill>
              </a:rPr>
              <a:t>is one idea for how to </a:t>
            </a:r>
            <a:r>
              <a:rPr lang="en-US" sz="4400" b="1" dirty="0">
                <a:solidFill>
                  <a:srgbClr val="008000"/>
                </a:solidFill>
              </a:rPr>
              <a:t>improve</a:t>
            </a:r>
            <a:r>
              <a:rPr lang="en-US" sz="4400" dirty="0">
                <a:solidFill>
                  <a:srgbClr val="0000FF"/>
                </a:solidFill>
              </a:rPr>
              <a:t> this piece</a:t>
            </a:r>
            <a:r>
              <a:rPr lang="en-US" sz="4400" dirty="0" smtClean="0">
                <a:solidFill>
                  <a:srgbClr val="0000FF"/>
                </a:solidFill>
              </a:rPr>
              <a:t>?</a:t>
            </a:r>
          </a:p>
        </p:txBody>
      </p:sp>
    </p:spTree>
    <p:extLst>
      <p:ext uri="{BB962C8B-B14F-4D97-AF65-F5344CB8AC3E}">
        <p14:creationId xmlns:p14="http://schemas.microsoft.com/office/powerpoint/2010/main" val="10927716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go to the bathroom?</a:t>
            </a:r>
            <a:endParaRPr lang="en-US" dirty="0"/>
          </a:p>
        </p:txBody>
      </p:sp>
      <p:pic>
        <p:nvPicPr>
          <p:cNvPr id="6" name="Content Placeholder 5"/>
          <p:cNvPicPr>
            <a:picLocks noGrp="1" noChangeAspect="1"/>
          </p:cNvPicPr>
          <p:nvPr>
            <p:ph idx="1"/>
          </p:nvPr>
        </p:nvPicPr>
        <p:blipFill>
          <a:blip r:embed="rId3"/>
          <a:srcRect l="-86373" r="-86373"/>
          <a:stretch>
            <a:fillRect/>
          </a:stretch>
        </p:blipFill>
        <p:spPr/>
      </p:pic>
    </p:spTree>
    <p:extLst>
      <p:ext uri="{BB962C8B-B14F-4D97-AF65-F5344CB8AC3E}">
        <p14:creationId xmlns:p14="http://schemas.microsoft.com/office/powerpoint/2010/main" val="11497068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29"/>
            <a:ext cx="8229600" cy="1143000"/>
          </a:xfrm>
        </p:spPr>
        <p:txBody>
          <a:bodyPr/>
          <a:lstStyle/>
          <a:p>
            <a:r>
              <a:rPr lang="en-US" dirty="0" smtClean="0"/>
              <a:t>Write your introduction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57981035"/>
              </p:ext>
            </p:extLst>
          </p:nvPr>
        </p:nvGraphicFramePr>
        <p:xfrm>
          <a:off x="0" y="1153429"/>
          <a:ext cx="9144000" cy="5704570"/>
        </p:xfrm>
        <a:graphic>
          <a:graphicData uri="http://schemas.openxmlformats.org/drawingml/2006/table">
            <a:tbl>
              <a:tblPr firstRow="1" bandRow="1">
                <a:tableStyleId>{5940675A-B579-460E-94D1-54222C63F5DA}</a:tableStyleId>
              </a:tblPr>
              <a:tblGrid>
                <a:gridCol w="4926003"/>
                <a:gridCol w="4217997"/>
              </a:tblGrid>
              <a:tr h="1084046">
                <a:tc>
                  <a:txBody>
                    <a:bodyPr/>
                    <a:lstStyle/>
                    <a:p>
                      <a:pPr algn="ctr"/>
                      <a:r>
                        <a:rPr lang="en-US" sz="2700" b="1" dirty="0" smtClean="0"/>
                        <a:t>Hook</a:t>
                      </a:r>
                    </a:p>
                    <a:p>
                      <a:pPr algn="ctr"/>
                      <a:endParaRPr lang="en-US" sz="2800" b="1" dirty="0" smtClean="0"/>
                    </a:p>
                  </a:txBody>
                  <a:tcPr/>
                </a:tc>
                <a:tc>
                  <a:txBody>
                    <a:bodyPr/>
                    <a:lstStyle/>
                    <a:p>
                      <a:endParaRPr lang="en-US" dirty="0"/>
                    </a:p>
                  </a:txBody>
                  <a:tcPr/>
                </a:tc>
              </a:tr>
              <a:tr h="1528327">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700" b="1" dirty="0" smtClean="0"/>
                        <a:t>General information about the media </a:t>
                      </a:r>
                      <a:r>
                        <a:rPr lang="en-US" sz="2600" dirty="0" smtClean="0"/>
                        <a:t>(use information from the seminar or text organizers) </a:t>
                      </a:r>
                      <a:endParaRPr lang="en-US" sz="2600" b="1" dirty="0" smtClean="0"/>
                    </a:p>
                  </a:txBody>
                  <a:tcPr/>
                </a:tc>
                <a:tc>
                  <a:txBody>
                    <a:bodyPr/>
                    <a:lstStyle/>
                    <a:p>
                      <a:endParaRPr lang="en-US"/>
                    </a:p>
                  </a:txBody>
                  <a:tcPr/>
                </a:tc>
              </a:tr>
              <a:tr h="1581641">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800" b="1"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US" sz="2700" b="1" dirty="0" smtClean="0"/>
                        <a:t>Description of the piece of media</a:t>
                      </a:r>
                    </a:p>
                    <a:p>
                      <a:pPr algn="ctr"/>
                      <a:endParaRPr lang="en-US" sz="2800" dirty="0"/>
                    </a:p>
                  </a:txBody>
                  <a:tcPr/>
                </a:tc>
                <a:tc>
                  <a:txBody>
                    <a:bodyPr/>
                    <a:lstStyle/>
                    <a:p>
                      <a:endParaRPr lang="en-US" dirty="0"/>
                    </a:p>
                  </a:txBody>
                  <a:tcPr/>
                </a:tc>
              </a:tr>
              <a:tr h="1510556">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700" b="1" dirty="0" smtClean="0"/>
                        <a:t>An original claim.</a:t>
                      </a:r>
                      <a:r>
                        <a:rPr lang="en-US" sz="2700" dirty="0" smtClean="0"/>
                        <a:t> </a:t>
                      </a:r>
                      <a:r>
                        <a:rPr lang="en-US" sz="2600" dirty="0" smtClean="0"/>
                        <a:t>(What is the message this media sends? What is the effect it has on its consumers?)</a:t>
                      </a:r>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8647041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you finish early…</a:t>
            </a:r>
            <a:endParaRPr lang="en-US" dirty="0"/>
          </a:p>
        </p:txBody>
      </p:sp>
      <p:pic>
        <p:nvPicPr>
          <p:cNvPr id="4" name="Content Placeholder 3"/>
          <p:cNvPicPr>
            <a:picLocks noGrp="1" noChangeAspect="1"/>
          </p:cNvPicPr>
          <p:nvPr>
            <p:ph idx="1"/>
          </p:nvPr>
        </p:nvPicPr>
        <p:blipFill>
          <a:blip r:embed="rId2"/>
          <a:srcRect l="-2717" r="-2717"/>
          <a:stretch>
            <a:fillRect/>
          </a:stretch>
        </p:blipFill>
        <p:spPr>
          <a:xfrm>
            <a:off x="-42069" y="1600200"/>
            <a:ext cx="9322375" cy="5126947"/>
          </a:xfrm>
        </p:spPr>
      </p:pic>
      <p:sp>
        <p:nvSpPr>
          <p:cNvPr id="5" name="Left Arrow 4"/>
          <p:cNvSpPr/>
          <p:nvPr/>
        </p:nvSpPr>
        <p:spPr>
          <a:xfrm>
            <a:off x="6798785" y="4264530"/>
            <a:ext cx="1888015" cy="566316"/>
          </a:xfrm>
          <a:prstGeom prst="lef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 name="Rectangle 5"/>
          <p:cNvSpPr/>
          <p:nvPr/>
        </p:nvSpPr>
        <p:spPr>
          <a:xfrm>
            <a:off x="7608204" y="2230940"/>
            <a:ext cx="1046989" cy="553998"/>
          </a:xfrm>
          <a:prstGeom prst="rect">
            <a:avLst/>
          </a:prstGeom>
        </p:spPr>
        <p:txBody>
          <a:bodyPr wrap="square">
            <a:spAutoFit/>
          </a:bodyPr>
          <a:lstStyle/>
          <a:p>
            <a:r>
              <a:rPr lang="en-US" sz="3000" dirty="0"/>
              <a:t>✔</a:t>
            </a:r>
          </a:p>
        </p:txBody>
      </p:sp>
      <p:sp>
        <p:nvSpPr>
          <p:cNvPr id="7" name="Rectangle 6"/>
          <p:cNvSpPr/>
          <p:nvPr/>
        </p:nvSpPr>
        <p:spPr>
          <a:xfrm>
            <a:off x="7608204" y="3279544"/>
            <a:ext cx="569387" cy="553998"/>
          </a:xfrm>
          <a:prstGeom prst="rect">
            <a:avLst/>
          </a:prstGeom>
        </p:spPr>
        <p:txBody>
          <a:bodyPr wrap="none">
            <a:spAutoFit/>
          </a:bodyPr>
          <a:lstStyle/>
          <a:p>
            <a:r>
              <a:rPr lang="en-US" sz="3000" dirty="0"/>
              <a:t>✔</a:t>
            </a:r>
          </a:p>
        </p:txBody>
      </p:sp>
    </p:spTree>
    <p:extLst>
      <p:ext uri="{BB962C8B-B14F-4D97-AF65-F5344CB8AC3E}">
        <p14:creationId xmlns:p14="http://schemas.microsoft.com/office/powerpoint/2010/main" val="30261792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0382"/>
            <a:ext cx="8229600" cy="1143000"/>
          </a:xfrm>
        </p:spPr>
        <p:txBody>
          <a:bodyPr/>
          <a:lstStyle/>
          <a:p>
            <a:r>
              <a:rPr lang="en-US" b="1" dirty="0" smtClean="0"/>
              <a:t>HOMEWORK</a:t>
            </a:r>
            <a:endParaRPr lang="en-US" b="1" dirty="0"/>
          </a:p>
        </p:txBody>
      </p:sp>
      <p:sp>
        <p:nvSpPr>
          <p:cNvPr id="3" name="Content Placeholder 2"/>
          <p:cNvSpPr>
            <a:spLocks noGrp="1"/>
          </p:cNvSpPr>
          <p:nvPr>
            <p:ph idx="1"/>
          </p:nvPr>
        </p:nvSpPr>
        <p:spPr>
          <a:xfrm>
            <a:off x="0" y="3078150"/>
            <a:ext cx="4290943" cy="3794805"/>
          </a:xfrm>
        </p:spPr>
        <p:txBody>
          <a:bodyPr>
            <a:normAutofit/>
          </a:bodyPr>
          <a:lstStyle/>
          <a:p>
            <a:pPr marL="0" indent="0" algn="ctr">
              <a:buNone/>
            </a:pPr>
            <a:r>
              <a:rPr lang="en-US" sz="4000" dirty="0" smtClean="0"/>
              <a:t>FINISH the Introduction paragraph. </a:t>
            </a:r>
          </a:p>
          <a:p>
            <a:pPr marL="0" indent="0" algn="ctr">
              <a:buNone/>
            </a:pPr>
            <a:endParaRPr lang="en-US" dirty="0" smtClean="0"/>
          </a:p>
        </p:txBody>
      </p:sp>
      <p:pic>
        <p:nvPicPr>
          <p:cNvPr id="6" name="Picture 5"/>
          <p:cNvPicPr>
            <a:picLocks noChangeAspect="1"/>
          </p:cNvPicPr>
          <p:nvPr/>
        </p:nvPicPr>
        <p:blipFill>
          <a:blip r:embed="rId2"/>
          <a:stretch>
            <a:fillRect/>
          </a:stretch>
        </p:blipFill>
        <p:spPr>
          <a:xfrm>
            <a:off x="5267399" y="1680315"/>
            <a:ext cx="4027892" cy="4027892"/>
          </a:xfrm>
          <a:prstGeom prst="rect">
            <a:avLst/>
          </a:prstGeom>
        </p:spPr>
      </p:pic>
      <p:sp>
        <p:nvSpPr>
          <p:cNvPr id="7" name="Right Arrow 6"/>
          <p:cNvSpPr/>
          <p:nvPr/>
        </p:nvSpPr>
        <p:spPr>
          <a:xfrm>
            <a:off x="4153633" y="2782295"/>
            <a:ext cx="1476153" cy="718350"/>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83303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 Model Intros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34797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3238</TotalTime>
  <Words>347</Words>
  <Application>Microsoft Macintosh PowerPoint</Application>
  <PresentationFormat>On-screen Show (4:3)</PresentationFormat>
  <Paragraphs>62</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Gender Studies                             MED-18  Ms. Lindsay </vt:lpstr>
      <vt:lpstr>Student Model: Introduction</vt:lpstr>
      <vt:lpstr>Student Model: Introduction</vt:lpstr>
      <vt:lpstr>Model Study</vt:lpstr>
      <vt:lpstr>Need to go to the bathroom?</vt:lpstr>
      <vt:lpstr>Write your introduction</vt:lpstr>
      <vt:lpstr>If you finish early…</vt:lpstr>
      <vt:lpstr>HOMEWORK</vt:lpstr>
      <vt:lpstr>Extra Model Intros</vt:lpstr>
      <vt:lpstr>MODEL: Introduction for Ad</vt:lpstr>
      <vt:lpstr>MODEL: Anita Sarkeesian’s Film Intro</vt:lpstr>
      <vt:lpstr>MODEL: Anita Sarkeesian’s Song Intro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 Lyons</dc:creator>
  <cp:lastModifiedBy>Lindsay Lyons</cp:lastModifiedBy>
  <cp:revision>48</cp:revision>
  <cp:lastPrinted>2014-12-16T13:42:16Z</cp:lastPrinted>
  <dcterms:created xsi:type="dcterms:W3CDTF">2014-12-10T23:30:29Z</dcterms:created>
  <dcterms:modified xsi:type="dcterms:W3CDTF">2014-12-17T02:09:28Z</dcterms:modified>
</cp:coreProperties>
</file>