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67" r:id="rId3"/>
    <p:sldId id="269" r:id="rId4"/>
    <p:sldId id="272" r:id="rId5"/>
    <p:sldId id="258" r:id="rId6"/>
    <p:sldId id="260" r:id="rId7"/>
    <p:sldId id="262" r:id="rId8"/>
    <p:sldId id="271" r:id="rId9"/>
    <p:sldId id="264" r:id="rId10"/>
    <p:sldId id="265" r:id="rId11"/>
    <p:sldId id="273" r:id="rId12"/>
    <p:sldId id="270"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424C72-9DEB-A54A-89A5-FE367AE6A0EC}" type="datetimeFigureOut">
              <a:rPr lang="en-US" smtClean="0"/>
              <a:t>12/17/14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E26AB5-66E9-DE48-9486-2E4EF0499C63}" type="slidenum">
              <a:rPr lang="en-US" smtClean="0"/>
              <a:t>‹#›</a:t>
            </a:fld>
            <a:endParaRPr lang="en-US"/>
          </a:p>
        </p:txBody>
      </p:sp>
    </p:spTree>
    <p:extLst>
      <p:ext uri="{BB962C8B-B14F-4D97-AF65-F5344CB8AC3E}">
        <p14:creationId xmlns:p14="http://schemas.microsoft.com/office/powerpoint/2010/main" val="2652567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05E5D-2D66-AC45-941B-253B1B21B5F2}" type="datetimeFigureOut">
              <a:rPr lang="en-US" smtClean="0"/>
              <a:t>12/17/14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94B6D-80F7-A841-A0E8-46839979C02E}" type="slidenum">
              <a:rPr lang="en-US" smtClean="0"/>
              <a:t>‹#›</a:t>
            </a:fld>
            <a:endParaRPr lang="en-US"/>
          </a:p>
        </p:txBody>
      </p:sp>
    </p:spTree>
    <p:extLst>
      <p:ext uri="{BB962C8B-B14F-4D97-AF65-F5344CB8AC3E}">
        <p14:creationId xmlns:p14="http://schemas.microsoft.com/office/powerpoint/2010/main" val="720127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 </a:t>
            </a:r>
            <a:r>
              <a:rPr lang="en-US" dirty="0" err="1" smtClean="0"/>
              <a:t>Rolon</a:t>
            </a:r>
            <a:r>
              <a:rPr lang="en-US" dirty="0" smtClean="0"/>
              <a:t>, April</a:t>
            </a:r>
            <a:r>
              <a:rPr lang="en-US" baseline="0" dirty="0" smtClean="0"/>
              <a:t> 2013, film critique essay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*grammar and punctuation have been slightly adapted for the purpose of modeling </a:t>
            </a:r>
            <a:endParaRPr lang="en-US" dirty="0" smtClean="0"/>
          </a:p>
          <a:p>
            <a:endParaRPr lang="en-US" dirty="0" smtClean="0"/>
          </a:p>
          <a:p>
            <a:r>
              <a:rPr lang="en-US" dirty="0" smtClean="0"/>
              <a:t>PERSONAL</a:t>
            </a:r>
            <a:r>
              <a:rPr lang="en-US" baseline="0" dirty="0" smtClean="0"/>
              <a:t>/SOCIETAL CONNECTION </a:t>
            </a:r>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2</a:t>
            </a:fld>
            <a:endParaRPr lang="en-US"/>
          </a:p>
        </p:txBody>
      </p:sp>
    </p:spTree>
    <p:extLst>
      <p:ext uri="{BB962C8B-B14F-4D97-AF65-F5344CB8AC3E}">
        <p14:creationId xmlns:p14="http://schemas.microsoft.com/office/powerpoint/2010/main" val="265454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Five Creepy and/or Sexist Christmas Songs</a:t>
            </a:r>
          </a:p>
          <a:p>
            <a:r>
              <a:rPr lang="en-US" sz="1200" kern="1200" dirty="0" smtClean="0">
                <a:solidFill>
                  <a:schemeClr val="tx1"/>
                </a:solidFill>
                <a:effectLst/>
                <a:latin typeface="+mn-lt"/>
                <a:ea typeface="+mn-ea"/>
                <a:cs typeface="+mn-cs"/>
              </a:rPr>
              <a:t>Anita </a:t>
            </a:r>
            <a:r>
              <a:rPr lang="en-US" sz="1200" kern="1200" dirty="0" err="1" smtClean="0">
                <a:solidFill>
                  <a:schemeClr val="tx1"/>
                </a:solidFill>
                <a:effectLst/>
                <a:latin typeface="+mn-lt"/>
                <a:ea typeface="+mn-ea"/>
                <a:cs typeface="+mn-cs"/>
              </a:rPr>
              <a:t>Sarkeesian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C94B6D-80F7-A841-A0E8-46839979C02E}" type="slidenum">
              <a:rPr lang="en-US" smtClean="0"/>
              <a:t>3</a:t>
            </a:fld>
            <a:endParaRPr lang="en-US"/>
          </a:p>
        </p:txBody>
      </p:sp>
    </p:spTree>
    <p:extLst>
      <p:ext uri="{BB962C8B-B14F-4D97-AF65-F5344CB8AC3E}">
        <p14:creationId xmlns:p14="http://schemas.microsoft.com/office/powerpoint/2010/main" val="46907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a:t>
            </a:r>
            <a:r>
              <a:rPr lang="en-US" baseline="0" dirty="0" smtClean="0"/>
              <a:t> back to thesis</a:t>
            </a:r>
          </a:p>
          <a:p>
            <a:r>
              <a:rPr lang="en-US" baseline="0" dirty="0" smtClean="0"/>
              <a:t>*intersectional analysis </a:t>
            </a:r>
          </a:p>
          <a:p>
            <a:r>
              <a:rPr lang="en-US" baseline="0" dirty="0" smtClean="0"/>
              <a:t>*include additional fact, vocabulary, historical context (could continue to connect compare to modern day…) </a:t>
            </a:r>
          </a:p>
        </p:txBody>
      </p:sp>
      <p:sp>
        <p:nvSpPr>
          <p:cNvPr id="4" name="Slide Number Placeholder 3"/>
          <p:cNvSpPr>
            <a:spLocks noGrp="1"/>
          </p:cNvSpPr>
          <p:nvPr>
            <p:ph type="sldNum" sz="quarter" idx="10"/>
          </p:nvPr>
        </p:nvSpPr>
        <p:spPr/>
        <p:txBody>
          <a:bodyPr/>
          <a:lstStyle/>
          <a:p>
            <a:fld id="{76C94B6D-80F7-A841-A0E8-46839979C02E}" type="slidenum">
              <a:rPr lang="en-US" smtClean="0"/>
              <a:t>6</a:t>
            </a:fld>
            <a:endParaRPr lang="en-US"/>
          </a:p>
        </p:txBody>
      </p:sp>
    </p:spTree>
    <p:extLst>
      <p:ext uri="{BB962C8B-B14F-4D97-AF65-F5344CB8AC3E}">
        <p14:creationId xmlns:p14="http://schemas.microsoft.com/office/powerpoint/2010/main" val="365383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student</a:t>
            </a:r>
            <a:r>
              <a:rPr lang="en-US" baseline="0" dirty="0" smtClean="0"/>
              <a:t> ideas (from models &amp; from their brains) &amp; write in the right column </a:t>
            </a:r>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8</a:t>
            </a:fld>
            <a:endParaRPr lang="en-US"/>
          </a:p>
        </p:txBody>
      </p:sp>
    </p:spTree>
    <p:extLst>
      <p:ext uri="{BB962C8B-B14F-4D97-AF65-F5344CB8AC3E}">
        <p14:creationId xmlns:p14="http://schemas.microsoft.com/office/powerpoint/2010/main" val="36264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Hunger Games Novel and </a:t>
            </a:r>
            <a:r>
              <a:rPr lang="en-US" sz="1200" kern="1200" dirty="0" err="1" smtClean="0">
                <a:solidFill>
                  <a:schemeClr val="tx1"/>
                </a:solidFill>
                <a:effectLst/>
                <a:latin typeface="+mn-lt"/>
                <a:ea typeface="+mn-ea"/>
                <a:cs typeface="+mn-cs"/>
              </a:rPr>
              <a:t>Katniss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Everdeen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Anita </a:t>
            </a:r>
            <a:r>
              <a:rPr lang="en-US" sz="1200" kern="1200" dirty="0" err="1" smtClean="0">
                <a:solidFill>
                  <a:schemeClr val="tx1"/>
                </a:solidFill>
                <a:effectLst/>
                <a:latin typeface="+mn-lt"/>
                <a:ea typeface="+mn-ea"/>
                <a:cs typeface="+mn-cs"/>
              </a:rPr>
              <a:t>Sarkeesian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C94B6D-80F7-A841-A0E8-46839979C02E}" type="slidenum">
              <a:rPr lang="en-US" smtClean="0"/>
              <a:t>12</a:t>
            </a:fld>
            <a:endParaRPr lang="en-US"/>
          </a:p>
        </p:txBody>
      </p:sp>
    </p:spTree>
    <p:extLst>
      <p:ext uri="{BB962C8B-B14F-4D97-AF65-F5344CB8AC3E}">
        <p14:creationId xmlns:p14="http://schemas.microsoft.com/office/powerpoint/2010/main" val="124775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Mohammed </a:t>
            </a:r>
            <a:r>
              <a:rPr lang="en-US" dirty="0" err="1" smtClean="0"/>
              <a:t>Waggeh</a:t>
            </a:r>
            <a:r>
              <a:rPr lang="en-US" dirty="0" smtClean="0"/>
              <a:t>, October 2013, film critique</a:t>
            </a:r>
            <a:r>
              <a:rPr lang="en-US" baseline="0" dirty="0" smtClean="0"/>
              <a:t> essay </a:t>
            </a:r>
          </a:p>
          <a:p>
            <a:r>
              <a:rPr lang="en-US" baseline="0" dirty="0" smtClean="0"/>
              <a:t>*grammar and punctuation have been slightly adapted for the purpose of modeling </a:t>
            </a:r>
            <a:endParaRPr lang="en-US" dirty="0" smtClean="0"/>
          </a:p>
          <a:p>
            <a:endParaRPr lang="en-US" dirty="0" smtClean="0"/>
          </a:p>
          <a:p>
            <a:r>
              <a:rPr lang="en-US" dirty="0" smtClean="0"/>
              <a:t>INTERSECTIONAL</a:t>
            </a:r>
            <a:r>
              <a:rPr lang="en-US" baseline="0" dirty="0" smtClean="0"/>
              <a:t> ANALYSIS – gender/class </a:t>
            </a:r>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13</a:t>
            </a:fld>
            <a:endParaRPr lang="en-US"/>
          </a:p>
        </p:txBody>
      </p:sp>
    </p:spTree>
    <p:extLst>
      <p:ext uri="{BB962C8B-B14F-4D97-AF65-F5344CB8AC3E}">
        <p14:creationId xmlns:p14="http://schemas.microsoft.com/office/powerpoint/2010/main" val="244610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02E45-A223-B84D-99B1-98CE8E2D73E4}"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6418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2E45-A223-B84D-99B1-98CE8E2D73E4}"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60100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2E45-A223-B84D-99B1-98CE8E2D73E4}"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308234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2E45-A223-B84D-99B1-98CE8E2D73E4}"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73560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02E45-A223-B84D-99B1-98CE8E2D73E4}"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5903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02E45-A223-B84D-99B1-98CE8E2D73E4}"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35530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02E45-A223-B84D-99B1-98CE8E2D73E4}" type="datetimeFigureOut">
              <a:rPr lang="en-US" smtClean="0"/>
              <a:t>12/17/14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255035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02E45-A223-B84D-99B1-98CE8E2D73E4}" type="datetimeFigureOut">
              <a:rPr lang="en-US" smtClean="0"/>
              <a:t>12/17/14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233684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02E45-A223-B84D-99B1-98CE8E2D73E4}" type="datetimeFigureOut">
              <a:rPr lang="en-US" smtClean="0"/>
              <a:t>12/17/14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21955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02E45-A223-B84D-99B1-98CE8E2D73E4}"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93036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02E45-A223-B84D-99B1-98CE8E2D73E4}"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6F78-E093-3B4E-BE01-D72FD3713727}" type="slidenum">
              <a:rPr lang="en-US" smtClean="0"/>
              <a:t>‹#›</a:t>
            </a:fld>
            <a:endParaRPr lang="en-US"/>
          </a:p>
        </p:txBody>
      </p:sp>
    </p:spTree>
    <p:extLst>
      <p:ext uri="{BB962C8B-B14F-4D97-AF65-F5344CB8AC3E}">
        <p14:creationId xmlns:p14="http://schemas.microsoft.com/office/powerpoint/2010/main" val="1383385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2E45-A223-B84D-99B1-98CE8E2D73E4}" type="datetimeFigureOut">
              <a:rPr lang="en-US" smtClean="0"/>
              <a:t>12/17/14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6F78-E093-3B4E-BE01-D72FD3713727}" type="slidenum">
              <a:rPr lang="en-US" smtClean="0"/>
              <a:t>‹#›</a:t>
            </a:fld>
            <a:endParaRPr lang="en-US"/>
          </a:p>
        </p:txBody>
      </p:sp>
    </p:spTree>
    <p:extLst>
      <p:ext uri="{BB962C8B-B14F-4D97-AF65-F5344CB8AC3E}">
        <p14:creationId xmlns:p14="http://schemas.microsoft.com/office/powerpoint/2010/main" val="1413754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pPr algn="l"/>
            <a:r>
              <a:rPr lang="en-US" sz="3600" dirty="0" smtClean="0"/>
              <a:t>Gender Studies                            	MED-20 </a:t>
            </a:r>
            <a:br>
              <a:rPr lang="en-US" sz="3600" dirty="0" smtClean="0"/>
            </a:br>
            <a:r>
              <a:rPr lang="en-US" sz="3600" dirty="0" smtClean="0"/>
              <a:t>Ms. Lindsay </a:t>
            </a:r>
            <a:endParaRPr lang="en-US" sz="3600" dirty="0"/>
          </a:p>
        </p:txBody>
      </p:sp>
      <p:sp>
        <p:nvSpPr>
          <p:cNvPr id="5" name="Content Placeholder 4"/>
          <p:cNvSpPr>
            <a:spLocks noGrp="1"/>
          </p:cNvSpPr>
          <p:nvPr>
            <p:ph idx="1"/>
          </p:nvPr>
        </p:nvSpPr>
        <p:spPr>
          <a:xfrm>
            <a:off x="222250" y="1372887"/>
            <a:ext cx="8921750" cy="5485112"/>
          </a:xfrm>
        </p:spPr>
        <p:txBody>
          <a:bodyPr>
            <a:noAutofit/>
          </a:bodyPr>
          <a:lstStyle/>
          <a:p>
            <a:pPr marL="0" indent="0">
              <a:buNone/>
            </a:pPr>
            <a:r>
              <a:rPr lang="en-US" sz="3400" dirty="0" smtClean="0">
                <a:solidFill>
                  <a:srgbClr val="FF0000"/>
                </a:solidFill>
              </a:rPr>
              <a:t>Aim: How do we analyze our evidence &amp; connect it back to our claim? </a:t>
            </a:r>
          </a:p>
          <a:p>
            <a:pPr marL="0" indent="0">
              <a:buNone/>
            </a:pPr>
            <a:endParaRPr lang="en-US" sz="1000" dirty="0" smtClean="0"/>
          </a:p>
          <a:p>
            <a:pPr marL="0" indent="0">
              <a:buNone/>
            </a:pPr>
            <a:endParaRPr lang="en-US" sz="1000" dirty="0"/>
          </a:p>
          <a:p>
            <a:pPr marL="0" indent="0">
              <a:spcBef>
                <a:spcPts val="0"/>
              </a:spcBef>
              <a:buNone/>
            </a:pPr>
            <a:r>
              <a:rPr lang="en-US" sz="3400" dirty="0" smtClean="0">
                <a:solidFill>
                  <a:srgbClr val="0000FF"/>
                </a:solidFill>
              </a:rPr>
              <a:t>Do Now</a:t>
            </a:r>
            <a:r>
              <a:rPr lang="en-US" sz="3400" b="1" dirty="0" smtClean="0">
                <a:solidFill>
                  <a:srgbClr val="0000FF"/>
                </a:solidFill>
              </a:rPr>
              <a:t> </a:t>
            </a:r>
            <a:r>
              <a:rPr lang="en-US" sz="3400" u="sng" dirty="0" smtClean="0">
                <a:solidFill>
                  <a:srgbClr val="0000FF"/>
                </a:solidFill>
              </a:rPr>
              <a:t>(IN YOUR GROUP)</a:t>
            </a:r>
            <a:r>
              <a:rPr lang="en-US" sz="3400" b="1" dirty="0" smtClean="0">
                <a:solidFill>
                  <a:srgbClr val="0000FF"/>
                </a:solidFill>
              </a:rPr>
              <a:t>: </a:t>
            </a:r>
            <a:r>
              <a:rPr lang="en-US" sz="3400" dirty="0" smtClean="0">
                <a:solidFill>
                  <a:srgbClr val="0000FF"/>
                </a:solidFill>
              </a:rPr>
              <a:t>Follow the directions on the 3</a:t>
            </a:r>
            <a:r>
              <a:rPr lang="en-US" sz="3400" baseline="30000" dirty="0" smtClean="0">
                <a:solidFill>
                  <a:srgbClr val="0000FF"/>
                </a:solidFill>
              </a:rPr>
              <a:t>rd</a:t>
            </a:r>
            <a:r>
              <a:rPr lang="en-US" sz="3400" dirty="0" smtClean="0">
                <a:solidFill>
                  <a:srgbClr val="0000FF"/>
                </a:solidFill>
              </a:rPr>
              <a:t> slide on your handout. </a:t>
            </a:r>
            <a:endParaRPr lang="en-US" sz="3400" dirty="0" smtClean="0">
              <a:solidFill>
                <a:srgbClr val="0000FF"/>
              </a:solidFill>
            </a:endParaRP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buNone/>
            </a:pPr>
            <a:r>
              <a:rPr lang="en-US" sz="3400" dirty="0" smtClean="0">
                <a:solidFill>
                  <a:srgbClr val="008000"/>
                </a:solidFill>
              </a:rPr>
              <a:t>HW Due Today: Arguments &amp; evidence for 2 body paragraphs</a:t>
            </a:r>
            <a:endParaRPr lang="en-US" sz="3400" i="1" dirty="0" smtClean="0">
              <a:solidFill>
                <a:srgbClr val="008000"/>
              </a:solidFill>
            </a:endParaRPr>
          </a:p>
        </p:txBody>
      </p:sp>
    </p:spTree>
    <p:extLst>
      <p:ext uri="{BB962C8B-B14F-4D97-AF65-F5344CB8AC3E}">
        <p14:creationId xmlns:p14="http://schemas.microsoft.com/office/powerpoint/2010/main" val="2312659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382"/>
            <a:ext cx="8229600" cy="1143000"/>
          </a:xfrm>
        </p:spPr>
        <p:txBody>
          <a:bodyPr/>
          <a:lstStyle/>
          <a:p>
            <a:r>
              <a:rPr lang="en-US" b="1" dirty="0" smtClean="0"/>
              <a:t>HOMEWORK</a:t>
            </a:r>
            <a:endParaRPr lang="en-US" b="1" dirty="0"/>
          </a:p>
        </p:txBody>
      </p:sp>
      <p:sp>
        <p:nvSpPr>
          <p:cNvPr id="3" name="Content Placeholder 2"/>
          <p:cNvSpPr>
            <a:spLocks noGrp="1"/>
          </p:cNvSpPr>
          <p:nvPr>
            <p:ph idx="1"/>
          </p:nvPr>
        </p:nvSpPr>
        <p:spPr>
          <a:xfrm>
            <a:off x="0" y="2200284"/>
            <a:ext cx="4748927" cy="4672671"/>
          </a:xfrm>
        </p:spPr>
        <p:txBody>
          <a:bodyPr>
            <a:normAutofit/>
          </a:bodyPr>
          <a:lstStyle/>
          <a:p>
            <a:pPr marL="0" indent="0" algn="ctr">
              <a:buNone/>
            </a:pPr>
            <a:r>
              <a:rPr lang="en-US" sz="4000" dirty="0" smtClean="0"/>
              <a:t>FINISH 2 body paragraphs (arguments, evidence, analysis)</a:t>
            </a:r>
          </a:p>
          <a:p>
            <a:pPr marL="0" indent="0" algn="ctr">
              <a:buNone/>
            </a:pPr>
            <a:endParaRPr lang="en-US" sz="4000" dirty="0"/>
          </a:p>
          <a:p>
            <a:pPr marL="0" indent="0" algn="ctr">
              <a:buNone/>
            </a:pPr>
            <a:endParaRPr lang="en-US" dirty="0" smtClean="0"/>
          </a:p>
        </p:txBody>
      </p:sp>
      <p:pic>
        <p:nvPicPr>
          <p:cNvPr id="6" name="Picture 5"/>
          <p:cNvPicPr>
            <a:picLocks noChangeAspect="1"/>
          </p:cNvPicPr>
          <p:nvPr/>
        </p:nvPicPr>
        <p:blipFill>
          <a:blip r:embed="rId2"/>
          <a:stretch>
            <a:fillRect/>
          </a:stretch>
        </p:blipFill>
        <p:spPr>
          <a:xfrm>
            <a:off x="5267399" y="1680315"/>
            <a:ext cx="4027892" cy="4027892"/>
          </a:xfrm>
          <a:prstGeom prst="rect">
            <a:avLst/>
          </a:prstGeom>
        </p:spPr>
      </p:pic>
      <p:sp>
        <p:nvSpPr>
          <p:cNvPr id="7" name="Right Arrow 6"/>
          <p:cNvSpPr/>
          <p:nvPr/>
        </p:nvSpPr>
        <p:spPr>
          <a:xfrm>
            <a:off x="4153633" y="2782295"/>
            <a:ext cx="1476153" cy="7183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829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Analysis pieces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71819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44"/>
            <a:ext cx="9144000" cy="1143000"/>
          </a:xfrm>
        </p:spPr>
        <p:txBody>
          <a:bodyPr>
            <a:normAutofit/>
          </a:bodyPr>
          <a:lstStyle/>
          <a:p>
            <a:r>
              <a:rPr lang="en-US" sz="3300" dirty="0" smtClean="0"/>
              <a:t>Professional Analysis:</a:t>
            </a:r>
            <a:r>
              <a:rPr lang="en-US" sz="3300" dirty="0"/>
              <a:t> </a:t>
            </a:r>
            <a:r>
              <a:rPr lang="en-US" sz="3300" dirty="0" smtClean="0"/>
              <a:t>Evidence &amp; Analysis for Movie</a:t>
            </a:r>
            <a:endParaRPr lang="en-US" sz="3300" dirty="0"/>
          </a:p>
        </p:txBody>
      </p:sp>
      <p:sp>
        <p:nvSpPr>
          <p:cNvPr id="3" name="Content Placeholder 2"/>
          <p:cNvSpPr>
            <a:spLocks noGrp="1"/>
          </p:cNvSpPr>
          <p:nvPr>
            <p:ph idx="1"/>
          </p:nvPr>
        </p:nvSpPr>
        <p:spPr>
          <a:xfrm>
            <a:off x="240293" y="1194544"/>
            <a:ext cx="8667705" cy="5875150"/>
          </a:xfrm>
        </p:spPr>
        <p:txBody>
          <a:bodyPr>
            <a:normAutofit fontScale="85000" lnSpcReduction="10000"/>
          </a:bodyPr>
          <a:lstStyle/>
          <a:p>
            <a:pPr marL="0" indent="0">
              <a:buNone/>
            </a:pPr>
            <a:r>
              <a:rPr lang="en-US" dirty="0" smtClean="0"/>
              <a:t>	Later [in the Capitol], </a:t>
            </a:r>
            <a:r>
              <a:rPr lang="en-US" dirty="0" err="1" smtClean="0"/>
              <a:t>Katniss</a:t>
            </a:r>
            <a:r>
              <a:rPr lang="en-US" dirty="0" smtClean="0"/>
              <a:t> </a:t>
            </a:r>
            <a:r>
              <a:rPr lang="en-US" dirty="0"/>
              <a:t>has a panic attack, and believes for a moment she’s back in the arena. She imagines the medical staff as a pack of </a:t>
            </a:r>
            <a:r>
              <a:rPr lang="en-US" dirty="0" smtClean="0"/>
              <a:t>[dogs] </a:t>
            </a:r>
            <a:r>
              <a:rPr lang="en-US" dirty="0"/>
              <a:t>attacking her friend. These examples are evidence of the delusion and paranoia that </a:t>
            </a:r>
            <a:r>
              <a:rPr lang="en-US" dirty="0" err="1"/>
              <a:t>Katniss</a:t>
            </a:r>
            <a:r>
              <a:rPr lang="en-US" dirty="0"/>
              <a:t> understandably suffers as a result of the extreme trauma she experienced during the Hunger Games. These scenes help to separate her from many of the so called strong female characters in popular culture who just replicate </a:t>
            </a:r>
            <a:r>
              <a:rPr lang="en-US" dirty="0" smtClean="0"/>
              <a:t>the…unemotional</a:t>
            </a:r>
            <a:r>
              <a:rPr lang="en-US" dirty="0"/>
              <a:t>, unaffected, macho </a:t>
            </a:r>
            <a:r>
              <a:rPr lang="en-US" dirty="0" smtClean="0"/>
              <a:t>[stereotype] </a:t>
            </a:r>
            <a:r>
              <a:rPr lang="en-US" dirty="0"/>
              <a:t>where somehow they go through extreme violence and trauma with no visible effect at all. So it’s refreshing that </a:t>
            </a:r>
            <a:r>
              <a:rPr lang="en-US" dirty="0" err="1"/>
              <a:t>Katniss</a:t>
            </a:r>
            <a:r>
              <a:rPr lang="en-US" dirty="0"/>
              <a:t> is allowed to go through a period of post traumatic stress and that the emotional experience ultimately works to make her a stronger character, rather than a weaker one.</a:t>
            </a:r>
          </a:p>
          <a:p>
            <a:endParaRPr lang="en-US" dirty="0"/>
          </a:p>
        </p:txBody>
      </p:sp>
    </p:spTree>
    <p:extLst>
      <p:ext uri="{BB962C8B-B14F-4D97-AF65-F5344CB8AC3E}">
        <p14:creationId xmlns:p14="http://schemas.microsoft.com/office/powerpoint/2010/main" val="50350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Model: Analysis for Movie </a:t>
            </a:r>
            <a:endParaRPr lang="en-US" dirty="0"/>
          </a:p>
        </p:txBody>
      </p:sp>
      <p:sp>
        <p:nvSpPr>
          <p:cNvPr id="3" name="Content Placeholder 2"/>
          <p:cNvSpPr>
            <a:spLocks noGrp="1"/>
          </p:cNvSpPr>
          <p:nvPr>
            <p:ph idx="1"/>
          </p:nvPr>
        </p:nvSpPr>
        <p:spPr>
          <a:xfrm>
            <a:off x="457200" y="1600199"/>
            <a:ext cx="8229600" cy="5041141"/>
          </a:xfrm>
        </p:spPr>
        <p:txBody>
          <a:bodyPr>
            <a:normAutofit fontScale="92500" lnSpcReduction="10000"/>
          </a:bodyPr>
          <a:lstStyle/>
          <a:p>
            <a:pPr marL="0" indent="0">
              <a:buNone/>
            </a:pPr>
            <a:r>
              <a:rPr lang="en-US" dirty="0" smtClean="0"/>
              <a:t>	This film deals with the difference between men and women. Men are shown as aggressive and having power over women. Women were shown as men’s property. Men could use and do whatever they wanted to the women. There were not people of different races represented in the film. There was only one race, which was white…The theorist who discussed this was Sojourner Truth, who asked, “</a:t>
            </a:r>
            <a:r>
              <a:rPr lang="en-US" dirty="0" err="1" smtClean="0"/>
              <a:t>Ain’t</a:t>
            </a:r>
            <a:r>
              <a:rPr lang="en-US" dirty="0" smtClean="0"/>
              <a:t> I a Woman?” She also said that black women are not treated like white women. She highlights difference between women of different races and classes…</a:t>
            </a:r>
          </a:p>
        </p:txBody>
      </p:sp>
    </p:spTree>
    <p:extLst>
      <p:ext uri="{BB962C8B-B14F-4D97-AF65-F5344CB8AC3E}">
        <p14:creationId xmlns:p14="http://schemas.microsoft.com/office/powerpoint/2010/main" val="13821857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Model: Analysis for Movie </a:t>
            </a:r>
            <a:endParaRPr lang="en-US" dirty="0"/>
          </a:p>
        </p:txBody>
      </p:sp>
      <p:sp>
        <p:nvSpPr>
          <p:cNvPr id="3" name="Content Placeholder 2"/>
          <p:cNvSpPr>
            <a:spLocks noGrp="1"/>
          </p:cNvSpPr>
          <p:nvPr>
            <p:ph idx="1"/>
          </p:nvPr>
        </p:nvSpPr>
        <p:spPr>
          <a:xfrm>
            <a:off x="457200" y="1600200"/>
            <a:ext cx="8229600" cy="5092625"/>
          </a:xfrm>
        </p:spPr>
        <p:txBody>
          <a:bodyPr>
            <a:normAutofit fontScale="92500" lnSpcReduction="20000"/>
          </a:bodyPr>
          <a:lstStyle/>
          <a:p>
            <a:pPr marL="0" indent="0">
              <a:buNone/>
            </a:pPr>
            <a:r>
              <a:rPr lang="en-US" dirty="0" smtClean="0"/>
              <a:t>	[Sometimes] the victim that was raped gets tormented for speaking up and frowned upon for trying to defend him or herself. Today, there are many laws defending rape victims of all ages and all walks of life, even if there are a lot of loop holes, we are still changing and trying to make new laws and make old laws stronger and better…we also have support groups for the victim…When I have this conversation with people…they say something like “Well that’s what she gets for wearing that outfit.” That makes me mad because it shouldn’t be like that. If I wear half an outfit, it doesn’t give anyone the right to go ahead and touch me…</a:t>
            </a:r>
            <a:endParaRPr lang="en-US" dirty="0"/>
          </a:p>
        </p:txBody>
      </p:sp>
    </p:spTree>
    <p:extLst>
      <p:ext uri="{BB962C8B-B14F-4D97-AF65-F5344CB8AC3E}">
        <p14:creationId xmlns:p14="http://schemas.microsoft.com/office/powerpoint/2010/main" val="13094523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99"/>
            <a:ext cx="9144000" cy="1143000"/>
          </a:xfrm>
        </p:spPr>
        <p:txBody>
          <a:bodyPr>
            <a:normAutofit/>
          </a:bodyPr>
          <a:lstStyle/>
          <a:p>
            <a:r>
              <a:rPr lang="en-US" sz="3300" dirty="0" smtClean="0"/>
              <a:t>Professional Model: Evidence &amp; Analysis for Song </a:t>
            </a:r>
            <a:endParaRPr lang="en-US" sz="3300" dirty="0"/>
          </a:p>
        </p:txBody>
      </p:sp>
      <p:sp>
        <p:nvSpPr>
          <p:cNvPr id="3" name="Content Placeholder 2"/>
          <p:cNvSpPr>
            <a:spLocks noGrp="1"/>
          </p:cNvSpPr>
          <p:nvPr>
            <p:ph idx="1"/>
          </p:nvPr>
        </p:nvSpPr>
        <p:spPr>
          <a:xfrm>
            <a:off x="457200" y="1377414"/>
            <a:ext cx="8229600" cy="5187662"/>
          </a:xfrm>
        </p:spPr>
        <p:txBody>
          <a:bodyPr>
            <a:normAutofit lnSpcReduction="10000"/>
          </a:bodyPr>
          <a:lstStyle/>
          <a:p>
            <a:pPr marL="0" indent="0">
              <a:buNone/>
            </a:pPr>
            <a:r>
              <a:rPr lang="en-US" dirty="0" smtClean="0"/>
              <a:t>…she </a:t>
            </a:r>
            <a:r>
              <a:rPr lang="en-US" dirty="0"/>
              <a:t>literally says, “The answer is no” yet he ignores this and keeps persisting. The song concludes with her finally giving in with the shudder inducing line, “well I really shouldn’t….all right”. These lyrics are a perfect illustration of the way men pressure women into experiences that they don’t want, aren’t ready for or aren’t interested in. Songs like this work to normalize this problematic male behavior, a behavior, which contributes and perpetuates rape culture in general.</a:t>
            </a:r>
          </a:p>
        </p:txBody>
      </p:sp>
    </p:spTree>
    <p:extLst>
      <p:ext uri="{BB962C8B-B14F-4D97-AF65-F5344CB8AC3E}">
        <p14:creationId xmlns:p14="http://schemas.microsoft.com/office/powerpoint/2010/main" val="3460069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Study</a:t>
            </a:r>
            <a:endParaRPr lang="en-US" dirty="0"/>
          </a:p>
        </p:txBody>
      </p:sp>
      <p:sp>
        <p:nvSpPr>
          <p:cNvPr id="3" name="Content Placeholder 2"/>
          <p:cNvSpPr>
            <a:spLocks noGrp="1"/>
          </p:cNvSpPr>
          <p:nvPr>
            <p:ph idx="1"/>
          </p:nvPr>
        </p:nvSpPr>
        <p:spPr>
          <a:xfrm>
            <a:off x="457199" y="1600200"/>
            <a:ext cx="8449695" cy="5063978"/>
          </a:xfrm>
        </p:spPr>
        <p:txBody>
          <a:bodyPr>
            <a:normAutofit fontScale="92500" lnSpcReduction="10000"/>
          </a:bodyPr>
          <a:lstStyle/>
          <a:p>
            <a:r>
              <a:rPr lang="en-US" sz="4400" dirty="0" smtClean="0">
                <a:solidFill>
                  <a:srgbClr val="FF0000"/>
                </a:solidFill>
              </a:rPr>
              <a:t>Read the 2 </a:t>
            </a:r>
            <a:r>
              <a:rPr lang="en-US" sz="4400" dirty="0" smtClean="0">
                <a:solidFill>
                  <a:srgbClr val="FF0000"/>
                </a:solidFill>
              </a:rPr>
              <a:t>pieces of analysis </a:t>
            </a:r>
            <a:r>
              <a:rPr lang="en-US" sz="4400" dirty="0" smtClean="0">
                <a:solidFill>
                  <a:srgbClr val="FF0000"/>
                </a:solidFill>
              </a:rPr>
              <a:t>AS A GROUP</a:t>
            </a:r>
          </a:p>
          <a:p>
            <a:r>
              <a:rPr lang="en-US" sz="4400" dirty="0">
                <a:solidFill>
                  <a:srgbClr val="0000FF"/>
                </a:solidFill>
              </a:rPr>
              <a:t>Which piece do you think is </a:t>
            </a:r>
            <a:r>
              <a:rPr lang="en-US" sz="4400" b="1" dirty="0">
                <a:solidFill>
                  <a:srgbClr val="008000"/>
                </a:solidFill>
              </a:rPr>
              <a:t>strongest</a:t>
            </a:r>
            <a:r>
              <a:rPr lang="en-US" sz="4400" dirty="0">
                <a:solidFill>
                  <a:srgbClr val="0000FF"/>
                </a:solidFill>
              </a:rPr>
              <a:t>? </a:t>
            </a:r>
            <a:endParaRPr lang="en-US" sz="4400" dirty="0" smtClean="0">
              <a:solidFill>
                <a:srgbClr val="0000FF"/>
              </a:solidFill>
            </a:endParaRPr>
          </a:p>
          <a:p>
            <a:r>
              <a:rPr lang="en-US" sz="4400" dirty="0" smtClean="0">
                <a:solidFill>
                  <a:srgbClr val="0000FF"/>
                </a:solidFill>
              </a:rPr>
              <a:t>What </a:t>
            </a:r>
            <a:r>
              <a:rPr lang="en-US" sz="4400" dirty="0">
                <a:solidFill>
                  <a:srgbClr val="0000FF"/>
                </a:solidFill>
              </a:rPr>
              <a:t>are </a:t>
            </a:r>
            <a:r>
              <a:rPr lang="en-US" sz="4400" b="1" dirty="0">
                <a:solidFill>
                  <a:srgbClr val="008000"/>
                </a:solidFill>
              </a:rPr>
              <a:t>3 strengths </a:t>
            </a:r>
            <a:r>
              <a:rPr lang="en-US" sz="4400" dirty="0">
                <a:solidFill>
                  <a:srgbClr val="0000FF"/>
                </a:solidFill>
              </a:rPr>
              <a:t>of the piece you chose? </a:t>
            </a:r>
            <a:endParaRPr lang="en-US" sz="4400" dirty="0" smtClean="0">
              <a:solidFill>
                <a:srgbClr val="0000FF"/>
              </a:solidFill>
            </a:endParaRPr>
          </a:p>
          <a:p>
            <a:r>
              <a:rPr lang="en-US" sz="4400" dirty="0" smtClean="0">
                <a:solidFill>
                  <a:srgbClr val="0000FF"/>
                </a:solidFill>
              </a:rPr>
              <a:t>What </a:t>
            </a:r>
            <a:r>
              <a:rPr lang="en-US" sz="4400" dirty="0">
                <a:solidFill>
                  <a:srgbClr val="0000FF"/>
                </a:solidFill>
              </a:rPr>
              <a:t>is one idea for how to </a:t>
            </a:r>
            <a:r>
              <a:rPr lang="en-US" sz="4400" b="1" dirty="0">
                <a:solidFill>
                  <a:srgbClr val="008000"/>
                </a:solidFill>
              </a:rPr>
              <a:t>improve</a:t>
            </a:r>
            <a:r>
              <a:rPr lang="en-US" sz="4400" dirty="0">
                <a:solidFill>
                  <a:srgbClr val="0000FF"/>
                </a:solidFill>
              </a:rPr>
              <a:t> this piece</a:t>
            </a:r>
            <a:r>
              <a:rPr lang="en-US" sz="4400" dirty="0" smtClean="0">
                <a:solidFill>
                  <a:srgbClr val="0000FF"/>
                </a:solidFill>
              </a:rPr>
              <a:t>?</a:t>
            </a:r>
          </a:p>
        </p:txBody>
      </p:sp>
    </p:spTree>
    <p:extLst>
      <p:ext uri="{BB962C8B-B14F-4D97-AF65-F5344CB8AC3E}">
        <p14:creationId xmlns:p14="http://schemas.microsoft.com/office/powerpoint/2010/main" val="17078806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2430" y="0"/>
            <a:ext cx="5191570" cy="6858000"/>
          </a:xfrm>
          <a:prstGeom prst="rect">
            <a:avLst/>
          </a:prstGeom>
        </p:spPr>
      </p:pic>
      <p:sp>
        <p:nvSpPr>
          <p:cNvPr id="5" name="TextBox 4"/>
          <p:cNvSpPr txBox="1"/>
          <p:nvPr/>
        </p:nvSpPr>
        <p:spPr>
          <a:xfrm>
            <a:off x="703715" y="1716109"/>
            <a:ext cx="2900677" cy="2123658"/>
          </a:xfrm>
          <a:prstGeom prst="rect">
            <a:avLst/>
          </a:prstGeom>
          <a:noFill/>
        </p:spPr>
        <p:txBody>
          <a:bodyPr wrap="square" rtlCol="0">
            <a:spAutoFit/>
          </a:bodyPr>
          <a:lstStyle/>
          <a:p>
            <a:pPr algn="ctr"/>
            <a:r>
              <a:rPr lang="en-US" sz="4400" dirty="0" smtClean="0"/>
              <a:t>Let’s go back to this ad…</a:t>
            </a:r>
            <a:endParaRPr lang="en-US" sz="4400" dirty="0"/>
          </a:p>
        </p:txBody>
      </p:sp>
    </p:spTree>
    <p:extLst>
      <p:ext uri="{BB962C8B-B14F-4D97-AF65-F5344CB8AC3E}">
        <p14:creationId xmlns:p14="http://schemas.microsoft.com/office/powerpoint/2010/main" val="13274172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6699"/>
          </a:xfrm>
        </p:spPr>
        <p:txBody>
          <a:bodyPr>
            <a:normAutofit fontScale="90000"/>
          </a:bodyPr>
          <a:lstStyle/>
          <a:p>
            <a:r>
              <a:rPr lang="en-US" dirty="0" smtClean="0">
                <a:solidFill>
                  <a:srgbClr val="FF0080"/>
                </a:solidFill>
              </a:rPr>
              <a:t/>
            </a:r>
            <a:br>
              <a:rPr lang="en-US" dirty="0" smtClean="0">
                <a:solidFill>
                  <a:srgbClr val="FF0080"/>
                </a:solidFill>
              </a:rPr>
            </a:br>
            <a:r>
              <a:rPr lang="en-US" dirty="0" smtClean="0">
                <a:solidFill>
                  <a:srgbClr val="FF0080"/>
                </a:solidFill>
              </a:rPr>
              <a:t>Men must be strong and violent. </a:t>
            </a:r>
            <a:r>
              <a:rPr lang="en-US" dirty="0" smtClean="0"/>
              <a:t/>
            </a:r>
            <a:br>
              <a:rPr lang="en-US" dirty="0" smtClean="0"/>
            </a:br>
            <a:endParaRPr lang="en-US" dirty="0"/>
          </a:p>
        </p:txBody>
      </p:sp>
      <p:sp>
        <p:nvSpPr>
          <p:cNvPr id="3" name="Content Placeholder 2"/>
          <p:cNvSpPr>
            <a:spLocks noGrp="1"/>
          </p:cNvSpPr>
          <p:nvPr>
            <p:ph idx="1"/>
          </p:nvPr>
        </p:nvSpPr>
        <p:spPr>
          <a:xfrm>
            <a:off x="178856" y="926700"/>
            <a:ext cx="8965143" cy="5931300"/>
          </a:xfrm>
        </p:spPr>
        <p:txBody>
          <a:bodyPr>
            <a:normAutofit fontScale="92500" lnSpcReduction="10000"/>
          </a:bodyPr>
          <a:lstStyle/>
          <a:p>
            <a:r>
              <a:rPr lang="en-US" sz="2800" dirty="0" smtClean="0">
                <a:solidFill>
                  <a:srgbClr val="8000FF"/>
                </a:solidFill>
              </a:rPr>
              <a:t>IN THE AD: </a:t>
            </a:r>
            <a:r>
              <a:rPr lang="en-US" sz="2800" dirty="0" smtClean="0"/>
              <a:t>woman is saying “I’d join the Navy” if she were a man</a:t>
            </a:r>
          </a:p>
          <a:p>
            <a:pPr lvl="1"/>
            <a:r>
              <a:rPr lang="en-US" sz="2400" dirty="0" smtClean="0">
                <a:solidFill>
                  <a:srgbClr val="66FF66"/>
                </a:solidFill>
                <a:effectLst>
                  <a:outerShdw blurRad="50800" dist="38100" dir="2700000" algn="tl" rotWithShape="0">
                    <a:srgbClr val="000000">
                      <a:alpha val="43000"/>
                    </a:srgbClr>
                  </a:outerShdw>
                </a:effectLst>
              </a:rPr>
              <a:t>EXPLAIN: </a:t>
            </a:r>
            <a:r>
              <a:rPr lang="en-US" sz="2400" dirty="0" smtClean="0"/>
              <a:t>Can’t let a girl be better than you</a:t>
            </a:r>
          </a:p>
          <a:p>
            <a:r>
              <a:rPr lang="en-US" sz="2800" dirty="0" smtClean="0">
                <a:solidFill>
                  <a:srgbClr val="8000FF"/>
                </a:solidFill>
              </a:rPr>
              <a:t>OUTSIDE SOURCE/CONNECTION: </a:t>
            </a:r>
            <a:r>
              <a:rPr lang="en-US" sz="2800" dirty="0" smtClean="0"/>
              <a:t>Freestyle Rap Battle article – woman was raped, shot, burned after beating men at rap </a:t>
            </a:r>
          </a:p>
          <a:p>
            <a:pPr lvl="1"/>
            <a:r>
              <a:rPr lang="en-US" sz="2400" dirty="0" smtClean="0">
                <a:solidFill>
                  <a:srgbClr val="66FF66"/>
                </a:solidFill>
                <a:effectLst>
                  <a:outerShdw blurRad="50800" dist="38100" dir="2700000" algn="tl" rotWithShape="0">
                    <a:srgbClr val="000000">
                      <a:alpha val="43000"/>
                    </a:srgbClr>
                  </a:outerShdw>
                </a:effectLst>
              </a:rPr>
              <a:t>EXPLAIN: </a:t>
            </a:r>
            <a:r>
              <a:rPr lang="en-US" sz="2400" dirty="0" smtClean="0"/>
              <a:t>men show dominance through violence when they are not the best</a:t>
            </a:r>
          </a:p>
          <a:p>
            <a:pPr marL="858837" indent="0">
              <a:buNone/>
            </a:pPr>
            <a:endParaRPr lang="en-US" sz="1600" dirty="0" smtClean="0"/>
          </a:p>
          <a:p>
            <a:pPr marL="166688" indent="-166688"/>
            <a:r>
              <a:rPr lang="en-US" dirty="0" smtClean="0">
                <a:solidFill>
                  <a:srgbClr val="FF8000"/>
                </a:solidFill>
              </a:rPr>
              <a:t>ANALYSIS/CONNECT TO THESIS: </a:t>
            </a:r>
          </a:p>
          <a:p>
            <a:pPr marL="750888" indent="-177800"/>
            <a:r>
              <a:rPr lang="en-US" dirty="0" smtClean="0"/>
              <a:t>Men not allowed to show emotion in a healthy way – leads to </a:t>
            </a:r>
            <a:r>
              <a:rPr lang="en-US" dirty="0"/>
              <a:t>v</a:t>
            </a:r>
            <a:r>
              <a:rPr lang="en-US" dirty="0" smtClean="0"/>
              <a:t>iolence - hurts men… go to jail, abuse women, 76% of victims are men (</a:t>
            </a:r>
            <a:r>
              <a:rPr lang="en-US" i="1" dirty="0" smtClean="0"/>
              <a:t>Tough Guise</a:t>
            </a:r>
            <a:r>
              <a:rPr lang="en-US" dirty="0" smtClean="0"/>
              <a:t>)</a:t>
            </a:r>
          </a:p>
          <a:p>
            <a:pPr marL="750888" indent="-177800"/>
            <a:r>
              <a:rPr lang="en-US" dirty="0" smtClean="0"/>
              <a:t>Military (in history): did not accept: men of color, women, gay men – message maintains hegemony </a:t>
            </a:r>
          </a:p>
          <a:p>
            <a:pPr marL="166688" indent="-166688"/>
            <a:endParaRPr lang="en-US" dirty="0" smtClean="0"/>
          </a:p>
        </p:txBody>
      </p:sp>
    </p:spTree>
    <p:extLst>
      <p:ext uri="{BB962C8B-B14F-4D97-AF65-F5344CB8AC3E}">
        <p14:creationId xmlns:p14="http://schemas.microsoft.com/office/powerpoint/2010/main" val="3306091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50"/>
            <a:ext cx="8229600" cy="959668"/>
          </a:xfrm>
        </p:spPr>
        <p:txBody>
          <a:bodyPr>
            <a:normAutofit fontScale="90000"/>
          </a:bodyPr>
          <a:lstStyle/>
          <a:p>
            <a:r>
              <a:rPr lang="en-US" dirty="0" smtClean="0">
                <a:solidFill>
                  <a:srgbClr val="FF0080"/>
                </a:solidFill>
              </a:rPr>
              <a:t>Women are being used as sex objects.</a:t>
            </a:r>
            <a:r>
              <a:rPr lang="en-US" dirty="0" smtClean="0"/>
              <a:t/>
            </a:r>
            <a:br>
              <a:rPr lang="en-US" dirty="0" smtClean="0"/>
            </a:br>
            <a:endParaRPr lang="en-US" dirty="0"/>
          </a:p>
        </p:txBody>
      </p:sp>
      <p:sp>
        <p:nvSpPr>
          <p:cNvPr id="3" name="Content Placeholder 2"/>
          <p:cNvSpPr>
            <a:spLocks noGrp="1"/>
          </p:cNvSpPr>
          <p:nvPr>
            <p:ph idx="1"/>
          </p:nvPr>
        </p:nvSpPr>
        <p:spPr>
          <a:xfrm>
            <a:off x="308948" y="1019644"/>
            <a:ext cx="8685639" cy="5838356"/>
          </a:xfrm>
        </p:spPr>
        <p:txBody>
          <a:bodyPr>
            <a:normAutofit fontScale="92500" lnSpcReduction="20000"/>
          </a:bodyPr>
          <a:lstStyle/>
          <a:p>
            <a:r>
              <a:rPr lang="en-US" sz="2800" dirty="0" smtClean="0">
                <a:solidFill>
                  <a:srgbClr val="8000FF"/>
                </a:solidFill>
              </a:rPr>
              <a:t>IN THE AD: </a:t>
            </a:r>
            <a:r>
              <a:rPr lang="en-US" sz="2800" dirty="0" smtClean="0"/>
              <a:t>woman has a low cut shirt</a:t>
            </a:r>
          </a:p>
          <a:p>
            <a:pPr lvl="1"/>
            <a:r>
              <a:rPr lang="en-US" sz="2400" dirty="0" smtClean="0">
                <a:solidFill>
                  <a:srgbClr val="66FF66"/>
                </a:solidFill>
                <a:effectLst>
                  <a:outerShdw blurRad="50800" dist="38100" dir="2700000" algn="tl" rotWithShape="0">
                    <a:srgbClr val="000000">
                      <a:alpha val="43000"/>
                    </a:srgbClr>
                  </a:outerShdw>
                </a:effectLst>
              </a:rPr>
              <a:t>EXPLAIN: </a:t>
            </a:r>
            <a:r>
              <a:rPr lang="en-US" sz="2400" dirty="0"/>
              <a:t> </a:t>
            </a:r>
            <a:r>
              <a:rPr lang="en-US" sz="2400" dirty="0" smtClean="0"/>
              <a:t>trying to get men to join by saying women think it’s sexy; suggests women </a:t>
            </a:r>
            <a:r>
              <a:rPr lang="en-US" sz="2400" dirty="0"/>
              <a:t>will sleep with men in the Navy</a:t>
            </a:r>
            <a:r>
              <a:rPr lang="en-US" sz="2400" dirty="0" smtClean="0"/>
              <a:t>.</a:t>
            </a:r>
          </a:p>
          <a:p>
            <a:r>
              <a:rPr lang="en-US" sz="2800" dirty="0" smtClean="0">
                <a:solidFill>
                  <a:srgbClr val="8000FF"/>
                </a:solidFill>
              </a:rPr>
              <a:t>OUTSIDE SOURCE/CONNECTION: </a:t>
            </a:r>
            <a:r>
              <a:rPr lang="en-US" sz="2800" dirty="0" smtClean="0"/>
              <a:t>Print ad – naked woman covered in beer bottle caps</a:t>
            </a:r>
          </a:p>
          <a:p>
            <a:pPr lvl="1"/>
            <a:r>
              <a:rPr lang="en-US" sz="2400" dirty="0" smtClean="0">
                <a:solidFill>
                  <a:srgbClr val="66FF66"/>
                </a:solidFill>
                <a:effectLst>
                  <a:outerShdw blurRad="50800" dist="38100" dir="2700000" algn="tl" rotWithShape="0">
                    <a:srgbClr val="000000">
                      <a:alpha val="43000"/>
                    </a:srgbClr>
                  </a:outerShdw>
                </a:effectLst>
              </a:rPr>
              <a:t>EXPLAIN: </a:t>
            </a:r>
            <a:r>
              <a:rPr lang="en-US" sz="2400" dirty="0" smtClean="0"/>
              <a:t>ads show naked women when it has nothing to do with the product; not seen as human, but equal to the object for sale</a:t>
            </a:r>
          </a:p>
          <a:p>
            <a:endParaRPr lang="en-US" sz="1600" dirty="0"/>
          </a:p>
          <a:p>
            <a:r>
              <a:rPr lang="en-US" dirty="0" smtClean="0">
                <a:solidFill>
                  <a:srgbClr val="FF8000"/>
                </a:solidFill>
              </a:rPr>
              <a:t>ANALYSIS/CONNECT TO THESIS: </a:t>
            </a:r>
          </a:p>
          <a:p>
            <a:pPr marL="808038"/>
            <a:r>
              <a:rPr lang="en-US" dirty="0" smtClean="0"/>
              <a:t>Women are objectified by media – leads to low self-esteem, low brain power, not running for office… (</a:t>
            </a:r>
            <a:r>
              <a:rPr lang="en-US" i="1" dirty="0" smtClean="0"/>
              <a:t>Miss Representation</a:t>
            </a:r>
            <a:r>
              <a:rPr lang="en-US" dirty="0" smtClean="0"/>
              <a:t>) </a:t>
            </a:r>
          </a:p>
          <a:p>
            <a:pPr marL="808038"/>
            <a:r>
              <a:rPr lang="en-US" dirty="0" smtClean="0"/>
              <a:t>Assumes heterosexuality (men will find woman hot); woman is white – women of color DID work, white, middle-class women = privileged </a:t>
            </a:r>
          </a:p>
          <a:p>
            <a:pPr lvl="1"/>
            <a:endParaRPr lang="en-US" dirty="0" smtClean="0"/>
          </a:p>
          <a:p>
            <a:endParaRPr lang="en-US" dirty="0" smtClean="0"/>
          </a:p>
        </p:txBody>
      </p:sp>
    </p:spTree>
    <p:extLst>
      <p:ext uri="{BB962C8B-B14F-4D97-AF65-F5344CB8AC3E}">
        <p14:creationId xmlns:p14="http://schemas.microsoft.com/office/powerpoint/2010/main" val="8900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42"/>
            <a:ext cx="8229600" cy="666033"/>
          </a:xfrm>
        </p:spPr>
        <p:txBody>
          <a:bodyPr>
            <a:normAutofit/>
          </a:bodyPr>
          <a:lstStyle/>
          <a:p>
            <a:r>
              <a:rPr lang="en-US" sz="2800" dirty="0" smtClean="0"/>
              <a:t>Write your analysis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7774348"/>
              </p:ext>
            </p:extLst>
          </p:nvPr>
        </p:nvGraphicFramePr>
        <p:xfrm>
          <a:off x="-1" y="542491"/>
          <a:ext cx="9144001" cy="6270462"/>
        </p:xfrm>
        <a:graphic>
          <a:graphicData uri="http://schemas.openxmlformats.org/drawingml/2006/table">
            <a:tbl>
              <a:tblPr firstRow="1" bandRow="1">
                <a:tableStyleId>{5940675A-B579-460E-94D1-54222C63F5DA}</a:tableStyleId>
              </a:tblPr>
              <a:tblGrid>
                <a:gridCol w="2780532"/>
                <a:gridCol w="3123807"/>
                <a:gridCol w="3239662"/>
              </a:tblGrid>
              <a:tr h="536280">
                <a:tc>
                  <a:txBody>
                    <a:bodyPr/>
                    <a:lstStyle/>
                    <a:p>
                      <a:pPr algn="ctr"/>
                      <a:endParaRPr lang="en-US" sz="2800" b="0" dirty="0" smtClean="0"/>
                    </a:p>
                  </a:txBody>
                  <a:tcPr/>
                </a:tc>
                <a:tc>
                  <a:txBody>
                    <a:bodyPr/>
                    <a:lstStyle/>
                    <a:p>
                      <a:r>
                        <a:rPr lang="en-US" sz="2200" b="1" dirty="0" smtClean="0"/>
                        <a:t>ARGUMENT/EVIDENCE</a:t>
                      </a:r>
                      <a:r>
                        <a:rPr lang="en-US" sz="2200" b="1" baseline="0" dirty="0" smtClean="0"/>
                        <a:t> 1</a:t>
                      </a:r>
                      <a:endParaRPr lang="en-US" sz="2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smtClean="0"/>
                        <a:t>ARGUMENT/EVIDENCE</a:t>
                      </a:r>
                      <a:r>
                        <a:rPr lang="en-US" sz="2200" b="1" baseline="0" dirty="0" smtClean="0"/>
                        <a:t> 2</a:t>
                      </a:r>
                      <a:endParaRPr lang="en-US" sz="2200" b="1" dirty="0" smtClean="0"/>
                    </a:p>
                  </a:txBody>
                  <a:tcPr/>
                </a:tc>
              </a:tr>
              <a:tr h="2326232">
                <a:tc>
                  <a:txBody>
                    <a:bodyPr/>
                    <a:lstStyle/>
                    <a:p>
                      <a:pPr algn="ctr"/>
                      <a:r>
                        <a:rPr lang="en-US" sz="2400" b="1" dirty="0" smtClean="0"/>
                        <a:t>Why </a:t>
                      </a:r>
                      <a:r>
                        <a:rPr lang="en-US" sz="2400" b="1" dirty="0" smtClean="0"/>
                        <a:t>is it important?</a:t>
                      </a:r>
                    </a:p>
                    <a:p>
                      <a:pPr algn="ctr"/>
                      <a:r>
                        <a:rPr lang="en-US" sz="2400" b="0" dirty="0" smtClean="0"/>
                        <a:t>(Connect</a:t>
                      </a:r>
                      <a:r>
                        <a:rPr lang="en-US" sz="2400" b="0" baseline="0" dirty="0" smtClean="0"/>
                        <a:t> it back to your claim)</a:t>
                      </a:r>
                    </a:p>
                    <a:p>
                      <a:pPr algn="ctr"/>
                      <a:endParaRPr lang="en-US" sz="2400" b="0" baseline="0" dirty="0" smtClean="0"/>
                    </a:p>
                    <a:p>
                      <a:pPr algn="ctr"/>
                      <a:r>
                        <a:rPr lang="en-US" sz="2400" b="0" baseline="0" dirty="0" smtClean="0"/>
                        <a:t>*REMEMBER, you are ARGUING!  </a:t>
                      </a:r>
                      <a:endParaRPr lang="en-US" sz="2400" b="0" baseline="0" dirty="0" smtClean="0"/>
                    </a:p>
                  </a:txBody>
                  <a:tcPr/>
                </a:tc>
                <a:tc>
                  <a:txBody>
                    <a:bodyPr/>
                    <a:lstStyle/>
                    <a:p>
                      <a:endParaRPr lang="en-US" dirty="0"/>
                    </a:p>
                  </a:txBody>
                  <a:tcPr/>
                </a:tc>
                <a:tc>
                  <a:txBody>
                    <a:bodyPr/>
                    <a:lstStyle/>
                    <a:p>
                      <a:endParaRPr lang="en-US" dirty="0"/>
                    </a:p>
                  </a:txBody>
                  <a:tcPr/>
                </a:tc>
              </a:tr>
              <a:tr h="1853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err="1" smtClean="0"/>
                        <a:t>Intersectionality</a:t>
                      </a:r>
                      <a:r>
                        <a:rPr lang="en-US" sz="2400" b="1"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(How does it connect</a:t>
                      </a:r>
                      <a:r>
                        <a:rPr lang="en-US" sz="2400" b="0" baseline="0" dirty="0" smtClean="0"/>
                        <a:t> to other parts of identity?)</a:t>
                      </a:r>
                      <a:endParaRPr lang="en-US" sz="2400" b="0" dirty="0" smtClean="0"/>
                    </a:p>
                  </a:txBody>
                  <a:tcPr/>
                </a:tc>
                <a:tc>
                  <a:txBody>
                    <a:bodyPr/>
                    <a:lstStyle/>
                    <a:p>
                      <a:endParaRPr lang="en-US" dirty="0"/>
                    </a:p>
                  </a:txBody>
                  <a:tcPr/>
                </a:tc>
                <a:tc>
                  <a:txBody>
                    <a:bodyPr/>
                    <a:lstStyle/>
                    <a:p>
                      <a:endParaRPr lang="en-US" dirty="0"/>
                    </a:p>
                  </a:txBody>
                  <a:tcPr/>
                </a:tc>
              </a:tr>
              <a:tr h="13557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t>Vocabulary</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(words that relate to this</a:t>
                      </a:r>
                      <a:r>
                        <a:rPr lang="en-US" sz="2400" b="0" baseline="0" dirty="0" smtClean="0"/>
                        <a:t> argument)</a:t>
                      </a:r>
                      <a:endParaRPr lang="en-US" sz="2400" b="0" dirty="0" smtClean="0"/>
                    </a:p>
                    <a:p>
                      <a:pPr algn="ctr"/>
                      <a:endParaRPr lang="en-US" sz="24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096020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9"/>
            <a:ext cx="8229600" cy="1143000"/>
          </a:xfrm>
        </p:spPr>
        <p:txBody>
          <a:bodyPr/>
          <a:lstStyle/>
          <a:p>
            <a:r>
              <a:rPr lang="en-US" dirty="0" smtClean="0"/>
              <a:t>If you finish early…</a:t>
            </a:r>
            <a:endParaRPr lang="en-US" dirty="0"/>
          </a:p>
        </p:txBody>
      </p:sp>
      <p:pic>
        <p:nvPicPr>
          <p:cNvPr id="4" name="Content Placeholder 3"/>
          <p:cNvPicPr>
            <a:picLocks noGrp="1" noChangeAspect="1"/>
          </p:cNvPicPr>
          <p:nvPr>
            <p:ph idx="1"/>
          </p:nvPr>
        </p:nvPicPr>
        <p:blipFill>
          <a:blip r:embed="rId2"/>
          <a:srcRect l="-24360" r="-24360"/>
          <a:stretch>
            <a:fillRect/>
          </a:stretch>
        </p:blipFill>
        <p:spPr>
          <a:xfrm>
            <a:off x="-715422" y="1042844"/>
            <a:ext cx="10573750" cy="5815155"/>
          </a:xfrm>
        </p:spPr>
      </p:pic>
      <p:sp>
        <p:nvSpPr>
          <p:cNvPr id="5" name="Left Arrow 4"/>
          <p:cNvSpPr/>
          <p:nvPr/>
        </p:nvSpPr>
        <p:spPr>
          <a:xfrm>
            <a:off x="6338585" y="5775373"/>
            <a:ext cx="1888015" cy="56631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6690719" y="4079068"/>
            <a:ext cx="569387" cy="553998"/>
          </a:xfrm>
          <a:prstGeom prst="rect">
            <a:avLst/>
          </a:prstGeom>
        </p:spPr>
        <p:txBody>
          <a:bodyPr wrap="none">
            <a:spAutoFit/>
          </a:bodyPr>
          <a:lstStyle/>
          <a:p>
            <a:r>
              <a:rPr lang="en-US" sz="3000" dirty="0"/>
              <a:t>✔</a:t>
            </a:r>
          </a:p>
        </p:txBody>
      </p:sp>
      <p:sp>
        <p:nvSpPr>
          <p:cNvPr id="6" name="Rectangle 5"/>
          <p:cNvSpPr/>
          <p:nvPr/>
        </p:nvSpPr>
        <p:spPr>
          <a:xfrm>
            <a:off x="6690719" y="1717787"/>
            <a:ext cx="1046989" cy="553998"/>
          </a:xfrm>
          <a:prstGeom prst="rect">
            <a:avLst/>
          </a:prstGeom>
        </p:spPr>
        <p:txBody>
          <a:bodyPr wrap="square">
            <a:spAutoFit/>
          </a:bodyPr>
          <a:lstStyle/>
          <a:p>
            <a:r>
              <a:rPr lang="en-US" sz="3000" dirty="0"/>
              <a:t>✔</a:t>
            </a:r>
          </a:p>
        </p:txBody>
      </p:sp>
    </p:spTree>
    <p:extLst>
      <p:ext uri="{BB962C8B-B14F-4D97-AF65-F5344CB8AC3E}">
        <p14:creationId xmlns:p14="http://schemas.microsoft.com/office/powerpoint/2010/main" val="96917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1490</TotalTime>
  <Words>688</Words>
  <Application>Microsoft Macintosh PowerPoint</Application>
  <PresentationFormat>On-screen Show (4:3)</PresentationFormat>
  <Paragraphs>80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Gender Studies                             MED-20  Ms. Lindsay </vt:lpstr>
      <vt:lpstr>Student Model: Analysis for Movie </vt:lpstr>
      <vt:lpstr>Professional Model: Evidence &amp; Analysis for Song </vt:lpstr>
      <vt:lpstr>Model Study</vt:lpstr>
      <vt:lpstr>PowerPoint Presentation</vt:lpstr>
      <vt:lpstr> Men must be strong and violent.  </vt:lpstr>
      <vt:lpstr>Women are being used as sex objects. </vt:lpstr>
      <vt:lpstr>Write your analysis</vt:lpstr>
      <vt:lpstr>If you finish early…</vt:lpstr>
      <vt:lpstr>HOMEWORK</vt:lpstr>
      <vt:lpstr>Extra Analysis pieces</vt:lpstr>
      <vt:lpstr>Professional Analysis: Evidence &amp; Analysis for Movie</vt:lpstr>
      <vt:lpstr>Student Model: Analysis for Movie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Studies                             MED-20  Ms. Lindsay </dc:title>
  <dc:creator>Lindsay Lyons</dc:creator>
  <cp:lastModifiedBy>Lindsay Lyons</cp:lastModifiedBy>
  <cp:revision>24</cp:revision>
  <cp:lastPrinted>2014-12-17T21:16:41Z</cp:lastPrinted>
  <dcterms:created xsi:type="dcterms:W3CDTF">2014-12-13T16:13:31Z</dcterms:created>
  <dcterms:modified xsi:type="dcterms:W3CDTF">2014-12-18T17:43:57Z</dcterms:modified>
</cp:coreProperties>
</file>