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59" r:id="rId4"/>
    <p:sldId id="273" r:id="rId5"/>
    <p:sldId id="276" r:id="rId6"/>
    <p:sldId id="275" r:id="rId7"/>
    <p:sldId id="274" r:id="rId8"/>
    <p:sldId id="277" r:id="rId9"/>
    <p:sldId id="271" r:id="rId10"/>
    <p:sldId id="272" r:id="rId11"/>
    <p:sldId id="261" r:id="rId12"/>
    <p:sldId id="262" r:id="rId13"/>
    <p:sldId id="263" r:id="rId14"/>
    <p:sldId id="264" r:id="rId15"/>
    <p:sldId id="265" r:id="rId16"/>
    <p:sldId id="267" r:id="rId17"/>
    <p:sldId id="268" r:id="rId18"/>
    <p:sldId id="270"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9812" autoAdjust="0"/>
    <p:restoredTop sz="92379" autoAdjust="0"/>
  </p:normalViewPr>
  <p:slideViewPr>
    <p:cSldViewPr snapToGrid="0" snapToObjects="1">
      <p:cViewPr varScale="1">
        <p:scale>
          <a:sx n="82" d="100"/>
          <a:sy n="82" d="100"/>
        </p:scale>
        <p:origin x="-11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57E7D5-2118-0B4B-B63B-4BD07EDDCEAE}" type="datetimeFigureOut">
              <a:rPr lang="en-US" smtClean="0"/>
              <a:t>11/16/14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3A8D7A-A493-3541-8FA7-F3C6E0207F9B}" type="slidenum">
              <a:rPr lang="en-US" smtClean="0"/>
              <a:t>‹#›</a:t>
            </a:fld>
            <a:endParaRPr lang="en-US"/>
          </a:p>
        </p:txBody>
      </p:sp>
    </p:spTree>
    <p:extLst>
      <p:ext uri="{BB962C8B-B14F-4D97-AF65-F5344CB8AC3E}">
        <p14:creationId xmlns:p14="http://schemas.microsoft.com/office/powerpoint/2010/main" val="7072188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029BB3F-F355-FA46-86D5-AEF270D54127}" type="slidenum">
              <a:rPr lang="en-US" smtClean="0"/>
              <a:t>1</a:t>
            </a:fld>
            <a:endParaRPr lang="en-US"/>
          </a:p>
        </p:txBody>
      </p:sp>
    </p:spTree>
    <p:extLst>
      <p:ext uri="{BB962C8B-B14F-4D97-AF65-F5344CB8AC3E}">
        <p14:creationId xmlns:p14="http://schemas.microsoft.com/office/powerpoint/2010/main" val="1675873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smtClean="0"/>
              <a:t>to buy or use, eat up</a:t>
            </a:r>
          </a:p>
          <a:p>
            <a:r>
              <a:rPr lang="en-US" dirty="0" smtClean="0"/>
              <a:t>Forms of the word,</a:t>
            </a:r>
            <a:r>
              <a:rPr lang="en-US" baseline="0" dirty="0" smtClean="0"/>
              <a:t> use it in a sentence </a:t>
            </a:r>
            <a:endParaRPr lang="en-US" dirty="0"/>
          </a:p>
        </p:txBody>
      </p:sp>
      <p:sp>
        <p:nvSpPr>
          <p:cNvPr id="4" name="Slide Number Placeholder 3"/>
          <p:cNvSpPr>
            <a:spLocks noGrp="1"/>
          </p:cNvSpPr>
          <p:nvPr>
            <p:ph type="sldNum" sz="quarter" idx="10"/>
          </p:nvPr>
        </p:nvSpPr>
        <p:spPr/>
        <p:txBody>
          <a:bodyPr/>
          <a:lstStyle/>
          <a:p>
            <a:fld id="{FE3A8D7A-A493-3541-8FA7-F3C6E0207F9B}" type="slidenum">
              <a:rPr lang="en-US" smtClean="0"/>
              <a:t>2</a:t>
            </a:fld>
            <a:endParaRPr lang="en-US"/>
          </a:p>
        </p:txBody>
      </p:sp>
    </p:spTree>
    <p:extLst>
      <p:ext uri="{BB962C8B-B14F-4D97-AF65-F5344CB8AC3E}">
        <p14:creationId xmlns:p14="http://schemas.microsoft.com/office/powerpoint/2010/main" val="4126325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MI: </a:t>
            </a:r>
            <a:r>
              <a:rPr lang="en-US" sz="1200" dirty="0" smtClean="0"/>
              <a:t>Women</a:t>
            </a:r>
            <a:r>
              <a:rPr lang="en-US" sz="1200" baseline="0" dirty="0" smtClean="0"/>
              <a:t> are treated abusively (They should sacrifice for love.)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H/H: </a:t>
            </a:r>
            <a:r>
              <a:rPr lang="en-US" sz="1200" dirty="0" smtClean="0"/>
              <a:t>Hurt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Evidence: Little Mermaid –</a:t>
            </a:r>
            <a:r>
              <a:rPr lang="en-US" sz="1200" baseline="0" dirty="0" smtClean="0"/>
              <a:t> beauty is all that matters (Ariel gave up her voice for a man) </a:t>
            </a:r>
          </a:p>
          <a:p>
            <a:r>
              <a:rPr lang="en-US" sz="1200" baseline="0" dirty="0" smtClean="0"/>
              <a:t>Connections: </a:t>
            </a:r>
            <a:r>
              <a:rPr lang="en-US" sz="1200" dirty="0" smtClean="0"/>
              <a:t>Sexism;</a:t>
            </a:r>
            <a:r>
              <a:rPr lang="en-US" sz="1200" baseline="0" dirty="0" smtClean="0"/>
              <a:t> </a:t>
            </a:r>
            <a:r>
              <a:rPr lang="en-US" sz="1200" dirty="0" smtClean="0"/>
              <a:t>Miss Representation (women in power judged</a:t>
            </a:r>
            <a:r>
              <a:rPr lang="en-US" sz="1200" baseline="0" dirty="0" smtClean="0"/>
              <a:t> by looks, cutting, eating disorders); </a:t>
            </a:r>
            <a:r>
              <a:rPr lang="en-US" sz="1200" dirty="0" smtClean="0"/>
              <a:t>Video games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E3A8D7A-A493-3541-8FA7-F3C6E0207F9B}" type="slidenum">
              <a:rPr lang="en-US" smtClean="0"/>
              <a:t>5</a:t>
            </a:fld>
            <a:endParaRPr lang="en-US"/>
          </a:p>
        </p:txBody>
      </p:sp>
    </p:spTree>
    <p:extLst>
      <p:ext uri="{BB962C8B-B14F-4D97-AF65-F5344CB8AC3E}">
        <p14:creationId xmlns:p14="http://schemas.microsoft.com/office/powerpoint/2010/main" val="301074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MI: </a:t>
            </a:r>
            <a:r>
              <a:rPr lang="en-US" sz="1200" dirty="0" smtClean="0"/>
              <a:t>When you talk to girls about looks, they think that’s what people notice first. </a:t>
            </a:r>
          </a:p>
          <a:p>
            <a:r>
              <a:rPr lang="en-US" dirty="0" smtClean="0"/>
              <a:t>H/H: </a:t>
            </a:r>
            <a:r>
              <a:rPr lang="en-US" sz="1200" b="1" dirty="0" smtClean="0"/>
              <a:t>Help </a:t>
            </a:r>
            <a:r>
              <a:rPr lang="en-US" sz="1200" dirty="0" smtClean="0"/>
              <a:t>–</a:t>
            </a:r>
            <a:r>
              <a:rPr lang="en-US" sz="1200" baseline="0" dirty="0" smtClean="0"/>
              <a:t> author’s ideas; </a:t>
            </a:r>
            <a:r>
              <a:rPr lang="en-US" sz="1200" b="1" baseline="0" dirty="0" smtClean="0"/>
              <a:t>Hurt – </a:t>
            </a:r>
            <a:r>
              <a:rPr lang="en-US" sz="1200" b="0" baseline="0" dirty="0" smtClean="0"/>
              <a:t>society </a:t>
            </a:r>
            <a:endParaRPr lang="en-US" sz="1200" b="1" dirty="0" smtClean="0"/>
          </a:p>
          <a:p>
            <a:r>
              <a:rPr lang="en-US" dirty="0" smtClean="0"/>
              <a:t>Evidence:</a:t>
            </a:r>
            <a:r>
              <a:rPr lang="en-US" baseline="0" dirty="0" smtClean="0"/>
              <a:t> </a:t>
            </a:r>
            <a:r>
              <a:rPr lang="en-US" sz="1200" dirty="0" smtClean="0"/>
              <a:t>Strategy</a:t>
            </a:r>
            <a:r>
              <a:rPr lang="en-US" sz="1200" baseline="0" dirty="0" smtClean="0"/>
              <a:t> – talk to girls about books NOT looks; </a:t>
            </a:r>
            <a:r>
              <a:rPr lang="en-US" sz="1200" dirty="0" smtClean="0"/>
              <a:t>Half of girls</a:t>
            </a:r>
            <a:r>
              <a:rPr lang="en-US" sz="1200" baseline="0" dirty="0" smtClean="0"/>
              <a:t> 3-6 worry about being fat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baseline="0" dirty="0" smtClean="0"/>
              <a:t>Connections: </a:t>
            </a:r>
            <a:r>
              <a:rPr lang="en-US" sz="1200" dirty="0" smtClean="0"/>
              <a:t>Disney stereotypes of women</a:t>
            </a:r>
            <a:r>
              <a:rPr lang="en-US" sz="1200" baseline="0" dirty="0" smtClean="0"/>
              <a:t> </a:t>
            </a:r>
            <a:endParaRPr lang="en-US" sz="1200" dirty="0" smtClean="0"/>
          </a:p>
          <a:p>
            <a:endParaRPr lang="en-US" sz="1200" baseline="0" dirty="0" smtClean="0"/>
          </a:p>
          <a:p>
            <a:endParaRPr lang="en-US" dirty="0" smtClean="0"/>
          </a:p>
        </p:txBody>
      </p:sp>
      <p:sp>
        <p:nvSpPr>
          <p:cNvPr id="4" name="Slide Number Placeholder 3"/>
          <p:cNvSpPr>
            <a:spLocks noGrp="1"/>
          </p:cNvSpPr>
          <p:nvPr>
            <p:ph type="sldNum" sz="quarter" idx="10"/>
          </p:nvPr>
        </p:nvSpPr>
        <p:spPr/>
        <p:txBody>
          <a:bodyPr/>
          <a:lstStyle/>
          <a:p>
            <a:fld id="{FE3A8D7A-A493-3541-8FA7-F3C6E0207F9B}" type="slidenum">
              <a:rPr lang="en-US" smtClean="0"/>
              <a:t>8</a:t>
            </a:fld>
            <a:endParaRPr lang="en-US"/>
          </a:p>
        </p:txBody>
      </p:sp>
    </p:spTree>
    <p:extLst>
      <p:ext uri="{BB962C8B-B14F-4D97-AF65-F5344CB8AC3E}">
        <p14:creationId xmlns:p14="http://schemas.microsoft.com/office/powerpoint/2010/main" val="815539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slides are excerpts…</a:t>
            </a:r>
            <a:endParaRPr lang="en-US" dirty="0"/>
          </a:p>
        </p:txBody>
      </p:sp>
      <p:sp>
        <p:nvSpPr>
          <p:cNvPr id="4" name="Slide Number Placeholder 3"/>
          <p:cNvSpPr>
            <a:spLocks noGrp="1"/>
          </p:cNvSpPr>
          <p:nvPr>
            <p:ph type="sldNum" sz="quarter" idx="10"/>
          </p:nvPr>
        </p:nvSpPr>
        <p:spPr/>
        <p:txBody>
          <a:bodyPr/>
          <a:lstStyle/>
          <a:p>
            <a:fld id="{FE3A8D7A-A493-3541-8FA7-F3C6E0207F9B}" type="slidenum">
              <a:rPr lang="en-US" smtClean="0"/>
              <a:t>11</a:t>
            </a:fld>
            <a:endParaRPr lang="en-US"/>
          </a:p>
        </p:txBody>
      </p:sp>
    </p:spTree>
    <p:extLst>
      <p:ext uri="{BB962C8B-B14F-4D97-AF65-F5344CB8AC3E}">
        <p14:creationId xmlns:p14="http://schemas.microsoft.com/office/powerpoint/2010/main" val="3786426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3A8D7A-A493-3541-8FA7-F3C6E0207F9B}" type="slidenum">
              <a:rPr lang="en-US" smtClean="0"/>
              <a:t>14</a:t>
            </a:fld>
            <a:endParaRPr lang="en-US"/>
          </a:p>
        </p:txBody>
      </p:sp>
    </p:spTree>
    <p:extLst>
      <p:ext uri="{BB962C8B-B14F-4D97-AF65-F5344CB8AC3E}">
        <p14:creationId xmlns:p14="http://schemas.microsoft.com/office/powerpoint/2010/main" val="207837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545AF9-0A43-114D-AED8-C20C61A94E44}"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380012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45AF9-0A43-114D-AED8-C20C61A94E44}"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192824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45AF9-0A43-114D-AED8-C20C61A94E44}"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150242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545AF9-0A43-114D-AED8-C20C61A94E44}"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37596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545AF9-0A43-114D-AED8-C20C61A94E44}" type="datetimeFigureOut">
              <a:rPr lang="en-US" smtClean="0"/>
              <a:t>11/16/14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41178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545AF9-0A43-114D-AED8-C20C61A94E44}"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141126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545AF9-0A43-114D-AED8-C20C61A94E44}" type="datetimeFigureOut">
              <a:rPr lang="en-US" smtClean="0"/>
              <a:t>11/16/14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3521326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545AF9-0A43-114D-AED8-C20C61A94E44}" type="datetimeFigureOut">
              <a:rPr lang="en-US" smtClean="0"/>
              <a:t>11/16/14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4281513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545AF9-0A43-114D-AED8-C20C61A94E44}" type="datetimeFigureOut">
              <a:rPr lang="en-US" smtClean="0"/>
              <a:t>11/16/14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3353672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45AF9-0A43-114D-AED8-C20C61A94E44}"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2709811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545AF9-0A43-114D-AED8-C20C61A94E44}" type="datetimeFigureOut">
              <a:rPr lang="en-US" smtClean="0"/>
              <a:t>11/16/14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BCE4A5-01B2-634F-B3D8-A80359319227}" type="slidenum">
              <a:rPr lang="en-US" smtClean="0"/>
              <a:t>‹#›</a:t>
            </a:fld>
            <a:endParaRPr lang="en-US"/>
          </a:p>
        </p:txBody>
      </p:sp>
    </p:spTree>
    <p:extLst>
      <p:ext uri="{BB962C8B-B14F-4D97-AF65-F5344CB8AC3E}">
        <p14:creationId xmlns:p14="http://schemas.microsoft.com/office/powerpoint/2010/main" val="42074964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545AF9-0A43-114D-AED8-C20C61A94E44}" type="datetimeFigureOut">
              <a:rPr lang="en-US" smtClean="0"/>
              <a:t>11/16/14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BCE4A5-01B2-634F-B3D8-A80359319227}" type="slidenum">
              <a:rPr lang="en-US" smtClean="0"/>
              <a:t>‹#›</a:t>
            </a:fld>
            <a:endParaRPr lang="en-US"/>
          </a:p>
        </p:txBody>
      </p:sp>
    </p:spTree>
    <p:extLst>
      <p:ext uri="{BB962C8B-B14F-4D97-AF65-F5344CB8AC3E}">
        <p14:creationId xmlns:p14="http://schemas.microsoft.com/office/powerpoint/2010/main" val="13306819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trueclassics.wordpress.com/2011/03/05/deep-in-the-hundred-acre-wood/"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ueclassics.files.wordpress.com/2012/06/lefou.jpg" TargetMode="External"/><Relationship Id="rId3"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ueclassics.files.wordpress.com/2012/06/wiggins.jpg" TargetMode="External"/><Relationship Id="rId3"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hyperlink" Target="http://trueclassics.files.wordpress.com/2012/06/smee.jpg" TargetMode="External"/><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ueclassics.files.wordpress.com/2012/06/ratigan.jpg" TargetMode="External"/><Relationship Id="rId3"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trueclassics.files.wordpress.com/2012/06/prince-john.jpg" TargetMode="External"/><Relationship Id="rId3" Type="http://schemas.openxmlformats.org/officeDocument/2006/relationships/image" Target="../media/image1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84138"/>
            <a:ext cx="8229600" cy="1143000"/>
          </a:xfrm>
        </p:spPr>
        <p:txBody>
          <a:bodyPr>
            <a:normAutofit fontScale="90000"/>
          </a:bodyPr>
          <a:lstStyle/>
          <a:p>
            <a:pPr algn="l"/>
            <a:r>
              <a:rPr lang="en-US" dirty="0" smtClean="0"/>
              <a:t>Gender Studies                              MED</a:t>
            </a:r>
            <a:r>
              <a:rPr lang="en-US" dirty="0" smtClean="0"/>
              <a:t>-7</a:t>
            </a:r>
            <a:r>
              <a:rPr lang="en-US" dirty="0" smtClean="0"/>
              <a:t/>
            </a:r>
            <a:br>
              <a:rPr lang="en-US" dirty="0" smtClean="0"/>
            </a:br>
            <a:r>
              <a:rPr lang="en-US" dirty="0" smtClean="0"/>
              <a:t>Ms. Lindsay </a:t>
            </a:r>
            <a:endParaRPr lang="en-US" dirty="0"/>
          </a:p>
        </p:txBody>
      </p:sp>
      <p:sp>
        <p:nvSpPr>
          <p:cNvPr id="5" name="Content Placeholder 4"/>
          <p:cNvSpPr>
            <a:spLocks noGrp="1"/>
          </p:cNvSpPr>
          <p:nvPr>
            <p:ph idx="1"/>
          </p:nvPr>
        </p:nvSpPr>
        <p:spPr>
          <a:xfrm>
            <a:off x="222250" y="1458694"/>
            <a:ext cx="8668584" cy="5399306"/>
          </a:xfrm>
        </p:spPr>
        <p:txBody>
          <a:bodyPr>
            <a:noAutofit/>
          </a:bodyPr>
          <a:lstStyle/>
          <a:p>
            <a:pPr marL="0" lvl="1" indent="0">
              <a:buNone/>
            </a:pPr>
            <a:r>
              <a:rPr lang="en-US" sz="3400" dirty="0" smtClean="0">
                <a:solidFill>
                  <a:srgbClr val="FF0000"/>
                </a:solidFill>
              </a:rPr>
              <a:t>Aim: </a:t>
            </a:r>
            <a:r>
              <a:rPr lang="en-US" sz="3400" dirty="0">
                <a:solidFill>
                  <a:srgbClr val="FF0000"/>
                </a:solidFill>
              </a:rPr>
              <a:t>How are children’s ideas of gender affected by the media?  </a:t>
            </a:r>
          </a:p>
          <a:p>
            <a:pPr marL="0" indent="0">
              <a:buNone/>
            </a:pPr>
            <a:endParaRPr lang="en-US" sz="1600" dirty="0"/>
          </a:p>
          <a:p>
            <a:pPr marL="0" indent="0">
              <a:spcBef>
                <a:spcPts val="0"/>
              </a:spcBef>
              <a:buNone/>
            </a:pPr>
            <a:r>
              <a:rPr lang="en-US" sz="3400" dirty="0" smtClean="0">
                <a:solidFill>
                  <a:srgbClr val="0000FF"/>
                </a:solidFill>
              </a:rPr>
              <a:t>Do Now </a:t>
            </a:r>
            <a:r>
              <a:rPr lang="en-US" sz="3400" u="sng" dirty="0" smtClean="0">
                <a:solidFill>
                  <a:srgbClr val="0000FF"/>
                </a:solidFill>
              </a:rPr>
              <a:t>(ON YOUR OWN)</a:t>
            </a:r>
            <a:r>
              <a:rPr lang="en-US" sz="3400" dirty="0" smtClean="0">
                <a:solidFill>
                  <a:srgbClr val="0000FF"/>
                </a:solidFill>
              </a:rPr>
              <a:t>: Growing up, what kinds of media (TV shows, movies, songs, magazines, news…) did you </a:t>
            </a:r>
            <a:r>
              <a:rPr lang="en-US" sz="3400" b="1" dirty="0" smtClean="0">
                <a:solidFill>
                  <a:srgbClr val="0000FF"/>
                </a:solidFill>
              </a:rPr>
              <a:t>consume</a:t>
            </a:r>
            <a:r>
              <a:rPr lang="en-US" sz="3400" dirty="0" smtClean="0">
                <a:solidFill>
                  <a:srgbClr val="0000FF"/>
                </a:solidFill>
              </a:rPr>
              <a:t> and how did it affect your ideas about gender?</a:t>
            </a:r>
          </a:p>
          <a:p>
            <a:pPr marL="0" indent="0">
              <a:buNone/>
            </a:pPr>
            <a:endParaRPr lang="en-US" sz="1600" dirty="0" smtClean="0"/>
          </a:p>
          <a:p>
            <a:pPr marL="0" indent="0">
              <a:buNone/>
            </a:pPr>
            <a:r>
              <a:rPr lang="en-US" sz="3400" dirty="0" smtClean="0">
                <a:solidFill>
                  <a:srgbClr val="008000"/>
                </a:solidFill>
              </a:rPr>
              <a:t>HW Due Today: </a:t>
            </a:r>
            <a:r>
              <a:rPr lang="en-US" sz="3400" dirty="0" smtClean="0">
                <a:solidFill>
                  <a:srgbClr val="008000"/>
                </a:solidFill>
              </a:rPr>
              <a:t>Keep working on the organizer!</a:t>
            </a:r>
          </a:p>
          <a:p>
            <a:pPr marL="0" indent="0">
              <a:buNone/>
            </a:pPr>
            <a:r>
              <a:rPr lang="en-US" sz="3400" i="1" dirty="0" smtClean="0">
                <a:solidFill>
                  <a:srgbClr val="008000"/>
                </a:solidFill>
              </a:rPr>
              <a:t>*Let me know if you want a HW chart! </a:t>
            </a:r>
            <a:endParaRPr lang="en-US" sz="3400" i="1" dirty="0" smtClean="0">
              <a:solidFill>
                <a:srgbClr val="008000"/>
              </a:solidFill>
            </a:endParaRPr>
          </a:p>
        </p:txBody>
      </p:sp>
    </p:spTree>
    <p:extLst>
      <p:ext uri="{BB962C8B-B14F-4D97-AF65-F5344CB8AC3E}">
        <p14:creationId xmlns:p14="http://schemas.microsoft.com/office/powerpoint/2010/main" val="392611245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11648"/>
          </a:xfrm>
        </p:spPr>
        <p:txBody>
          <a:bodyPr>
            <a:normAutofit/>
          </a:bodyPr>
          <a:lstStyle/>
          <a:p>
            <a:r>
              <a:rPr lang="en-US" dirty="0" smtClean="0"/>
              <a:t>For anyone interested, in a Disney &amp; Sexuality article, the following slides chunk the information from an interesting article. </a:t>
            </a:r>
            <a:endParaRPr lang="en-US" dirty="0"/>
          </a:p>
        </p:txBody>
      </p:sp>
    </p:spTree>
    <p:extLst>
      <p:ext uri="{BB962C8B-B14F-4D97-AF65-F5344CB8AC3E}">
        <p14:creationId xmlns:p14="http://schemas.microsoft.com/office/powerpoint/2010/main" val="15529259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messages about </a:t>
            </a:r>
            <a:r>
              <a:rPr lang="en-US" b="1" dirty="0" smtClean="0"/>
              <a:t>sexuality</a:t>
            </a:r>
            <a:r>
              <a:rPr lang="en-US" dirty="0" smtClean="0"/>
              <a:t> does Disney teach to kids? </a:t>
            </a:r>
            <a:endParaRPr lang="en-US" dirty="0"/>
          </a:p>
        </p:txBody>
      </p:sp>
      <p:sp>
        <p:nvSpPr>
          <p:cNvPr id="3" name="Content Placeholder 2"/>
          <p:cNvSpPr>
            <a:spLocks noGrp="1"/>
          </p:cNvSpPr>
          <p:nvPr>
            <p:ph idx="1"/>
          </p:nvPr>
        </p:nvSpPr>
        <p:spPr>
          <a:xfrm>
            <a:off x="457200" y="2099298"/>
            <a:ext cx="8229600" cy="4516136"/>
          </a:xfrm>
        </p:spPr>
        <p:txBody>
          <a:bodyPr>
            <a:normAutofit/>
          </a:bodyPr>
          <a:lstStyle/>
          <a:p>
            <a:pPr marL="0" indent="0" algn="ctr" fontAlgn="base">
              <a:buNone/>
            </a:pPr>
            <a:r>
              <a:rPr lang="en-US" b="1" dirty="0"/>
              <a:t>“Queering” Disney</a:t>
            </a:r>
            <a:endParaRPr lang="en-US" dirty="0"/>
          </a:p>
          <a:p>
            <a:pPr marL="0" indent="0" algn="ctr" fontAlgn="base">
              <a:buNone/>
            </a:pPr>
            <a:r>
              <a:rPr lang="en-US" i="1" dirty="0"/>
              <a:t>By Brandie, </a:t>
            </a:r>
            <a:r>
              <a:rPr lang="en-US" i="1" dirty="0" err="1"/>
              <a:t>trueclassics.net</a:t>
            </a:r>
            <a:endParaRPr lang="en-US" dirty="0"/>
          </a:p>
          <a:p>
            <a:pPr marL="0" indent="0" fontAlgn="base">
              <a:buNone/>
            </a:pPr>
            <a:r>
              <a:rPr lang="en-US" dirty="0"/>
              <a:t> </a:t>
            </a:r>
          </a:p>
          <a:p>
            <a:pPr fontAlgn="base"/>
            <a:r>
              <a:rPr lang="en-US" dirty="0" smtClean="0"/>
              <a:t>...Homosexuality </a:t>
            </a:r>
            <a:r>
              <a:rPr lang="en-US" dirty="0"/>
              <a:t>is about as welcome in a Disney film as a bear to a honey party (unless that bear </a:t>
            </a:r>
            <a:r>
              <a:rPr lang="en-US" dirty="0">
                <a:solidFill>
                  <a:srgbClr val="000000"/>
                </a:solidFill>
              </a:rPr>
              <a:t>is </a:t>
            </a:r>
            <a:r>
              <a:rPr lang="en-US" dirty="0">
                <a:solidFill>
                  <a:srgbClr val="000000"/>
                </a:solidFill>
                <a:hlinkClick r:id="rId3"/>
              </a:rPr>
              <a:t>Winnie the Pooh</a:t>
            </a:r>
            <a:r>
              <a:rPr lang="en-US" dirty="0"/>
              <a:t>, of course</a:t>
            </a:r>
            <a:r>
              <a:rPr lang="en-US" dirty="0" smtClean="0"/>
              <a:t>)…</a:t>
            </a:r>
          </a:p>
          <a:p>
            <a:pPr fontAlgn="base"/>
            <a:r>
              <a:rPr lang="en-US" dirty="0" smtClean="0"/>
              <a:t>But some…characters </a:t>
            </a:r>
            <a:r>
              <a:rPr lang="en-US" dirty="0"/>
              <a:t>are drawn to appear “</a:t>
            </a:r>
            <a:r>
              <a:rPr lang="en-US" dirty="0" err="1"/>
              <a:t>othered</a:t>
            </a:r>
            <a:r>
              <a:rPr lang="en-US" dirty="0"/>
              <a:t>” in comparison to </a:t>
            </a:r>
            <a:r>
              <a:rPr lang="en-US" dirty="0" smtClean="0"/>
              <a:t>sexual “norms”…</a:t>
            </a:r>
          </a:p>
        </p:txBody>
      </p:sp>
    </p:spTree>
    <p:extLst>
      <p:ext uri="{BB962C8B-B14F-4D97-AF65-F5344CB8AC3E}">
        <p14:creationId xmlns:p14="http://schemas.microsoft.com/office/powerpoint/2010/main" val="1350117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177405" cy="1143000"/>
          </a:xfrm>
        </p:spPr>
        <p:txBody>
          <a:bodyPr/>
          <a:lstStyle/>
          <a:p>
            <a:r>
              <a:rPr lang="en-US" dirty="0" err="1" smtClean="0"/>
              <a:t>LeFou</a:t>
            </a:r>
            <a:r>
              <a:rPr lang="en-US" dirty="0" smtClean="0"/>
              <a:t>, </a:t>
            </a:r>
            <a:r>
              <a:rPr lang="en-US" i="1" dirty="0" smtClean="0"/>
              <a:t>Beauty and the Beast</a:t>
            </a:r>
            <a:endParaRPr lang="en-US" dirty="0"/>
          </a:p>
        </p:txBody>
      </p:sp>
      <p:sp>
        <p:nvSpPr>
          <p:cNvPr id="3" name="Content Placeholder 2"/>
          <p:cNvSpPr>
            <a:spLocks noGrp="1"/>
          </p:cNvSpPr>
          <p:nvPr>
            <p:ph idx="1"/>
          </p:nvPr>
        </p:nvSpPr>
        <p:spPr>
          <a:xfrm>
            <a:off x="141118" y="1746474"/>
            <a:ext cx="8819870" cy="5111525"/>
          </a:xfrm>
        </p:spPr>
        <p:txBody>
          <a:bodyPr>
            <a:normAutofit fontScale="70000" lnSpcReduction="20000"/>
          </a:bodyPr>
          <a:lstStyle/>
          <a:p>
            <a:r>
              <a:rPr lang="en-US" sz="3400" dirty="0" err="1"/>
              <a:t>LeFou</a:t>
            </a:r>
            <a:r>
              <a:rPr lang="en-US" sz="3400" dirty="0"/>
              <a:t> is Gaston’s right-hand man, and as such, he has many roles in the film: ego </a:t>
            </a:r>
            <a:r>
              <a:rPr lang="en-US" sz="3400" dirty="0" err="1"/>
              <a:t>stroker</a:t>
            </a:r>
            <a:r>
              <a:rPr lang="en-US" sz="3400" dirty="0"/>
              <a:t>, punching bag, errand </a:t>
            </a:r>
            <a:r>
              <a:rPr lang="en-US" sz="3400" dirty="0" smtClean="0"/>
              <a:t>boy</a:t>
            </a:r>
          </a:p>
          <a:p>
            <a:r>
              <a:rPr lang="en-US" sz="3400" dirty="0" err="1" smtClean="0"/>
              <a:t>LeFou</a:t>
            </a:r>
            <a:r>
              <a:rPr lang="en-US" sz="3400" dirty="0" smtClean="0"/>
              <a:t> </a:t>
            </a:r>
            <a:r>
              <a:rPr lang="en-US" sz="3400" dirty="0"/>
              <a:t>is short and fat as opposed to Gaston’s… manliness (which </a:t>
            </a:r>
            <a:r>
              <a:rPr lang="en-US" sz="3400" dirty="0" err="1"/>
              <a:t>LeFou</a:t>
            </a:r>
            <a:r>
              <a:rPr lang="en-US" sz="3400" dirty="0"/>
              <a:t> [praises] in one of the funniest songs in the Disney songbook. I dare you not to laugh when Gaston brags that he is “especially good at EXPECTORATING!” After all, the </a:t>
            </a:r>
            <a:r>
              <a:rPr lang="en-US" sz="3400" b="1" dirty="0"/>
              <a:t>ability to spit</a:t>
            </a:r>
            <a:r>
              <a:rPr lang="en-US" sz="3400" dirty="0"/>
              <a:t> is the ultimate sign of a man’s man). </a:t>
            </a:r>
            <a:endParaRPr lang="en-US" sz="3400" dirty="0" smtClean="0"/>
          </a:p>
          <a:p>
            <a:r>
              <a:rPr lang="en-US" sz="3400" dirty="0" err="1" smtClean="0"/>
              <a:t>LeFou</a:t>
            </a:r>
            <a:r>
              <a:rPr lang="en-US" sz="3400" dirty="0" smtClean="0"/>
              <a:t> </a:t>
            </a:r>
            <a:r>
              <a:rPr lang="en-US" sz="3400" dirty="0"/>
              <a:t>is abused and serves as the butt of the jokes–and takes on the brunt of Gaston’s anger. He never takes initiative to step outside of that role, seeming content to be a lackey and soak up whatever leftover adoration he can get from Gaston’s many admirers. </a:t>
            </a:r>
            <a:endParaRPr lang="en-US" sz="3400" dirty="0" smtClean="0"/>
          </a:p>
          <a:p>
            <a:r>
              <a:rPr lang="en-US" sz="3400" dirty="0" smtClean="0"/>
              <a:t>Essentially</a:t>
            </a:r>
            <a:r>
              <a:rPr lang="en-US" sz="3400" dirty="0"/>
              <a:t>, what the characterization of </a:t>
            </a:r>
            <a:r>
              <a:rPr lang="en-US" sz="3400" dirty="0" err="1"/>
              <a:t>LeFou</a:t>
            </a:r>
            <a:r>
              <a:rPr lang="en-US" sz="3400" dirty="0"/>
              <a:t> tells us is that the less masculine you are, the more of a bumbling </a:t>
            </a:r>
            <a:r>
              <a:rPr lang="en-US" sz="3400" dirty="0" smtClean="0"/>
              <a:t>[idiot] </a:t>
            </a:r>
            <a:r>
              <a:rPr lang="en-US" sz="3400" dirty="0"/>
              <a:t>you may be. And you will certainly never get the girl—in fact, the girls will laugh at you while fawning over your ripped (and equally idiotic) friend.</a:t>
            </a:r>
          </a:p>
          <a:p>
            <a:endParaRPr lang="en-US" dirty="0"/>
          </a:p>
        </p:txBody>
      </p:sp>
      <p:pic>
        <p:nvPicPr>
          <p:cNvPr id="4" name="Picture 3" descr="http://trueclassics.files.wordpress.com/2012/06/lefou.jpg?w=7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7020617" y="-1"/>
            <a:ext cx="2123384" cy="1746475"/>
          </a:xfrm>
          <a:prstGeom prst="rect">
            <a:avLst/>
          </a:prstGeom>
          <a:noFill/>
          <a:ln>
            <a:noFill/>
          </a:ln>
        </p:spPr>
      </p:pic>
    </p:spTree>
    <p:extLst>
      <p:ext uri="{BB962C8B-B14F-4D97-AF65-F5344CB8AC3E}">
        <p14:creationId xmlns:p14="http://schemas.microsoft.com/office/powerpoint/2010/main" val="779261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579623" cy="1143000"/>
          </a:xfrm>
        </p:spPr>
        <p:txBody>
          <a:bodyPr/>
          <a:lstStyle/>
          <a:p>
            <a:r>
              <a:rPr lang="en-US" dirty="0" smtClean="0"/>
              <a:t>Wiggins, </a:t>
            </a:r>
            <a:r>
              <a:rPr lang="en-US" i="1" dirty="0" smtClean="0"/>
              <a:t>Pocahontas</a:t>
            </a:r>
            <a:endParaRPr lang="en-US" dirty="0"/>
          </a:p>
        </p:txBody>
      </p:sp>
      <p:sp>
        <p:nvSpPr>
          <p:cNvPr id="3" name="Content Placeholder 2"/>
          <p:cNvSpPr>
            <a:spLocks noGrp="1"/>
          </p:cNvSpPr>
          <p:nvPr>
            <p:ph idx="1"/>
          </p:nvPr>
        </p:nvSpPr>
        <p:spPr>
          <a:xfrm>
            <a:off x="457200" y="2099298"/>
            <a:ext cx="8229600" cy="4569060"/>
          </a:xfrm>
        </p:spPr>
        <p:txBody>
          <a:bodyPr>
            <a:normAutofit fontScale="85000" lnSpcReduction="20000"/>
          </a:bodyPr>
          <a:lstStyle/>
          <a:p>
            <a:r>
              <a:rPr lang="en-US" dirty="0"/>
              <a:t>He makes gift baskets for the Natives and acts as a glorified hairdresser to Percy the dog. </a:t>
            </a:r>
            <a:endParaRPr lang="en-US" dirty="0" smtClean="0"/>
          </a:p>
          <a:p>
            <a:r>
              <a:rPr lang="en-US" dirty="0" smtClean="0"/>
              <a:t>The </a:t>
            </a:r>
            <a:r>
              <a:rPr lang="en-US" dirty="0"/>
              <a:t>manservant to the evil Governor </a:t>
            </a:r>
            <a:r>
              <a:rPr lang="en-US" dirty="0" err="1"/>
              <a:t>Ratcliffe</a:t>
            </a:r>
            <a:r>
              <a:rPr lang="en-US" dirty="0"/>
              <a:t> (who is himself depicted as being </a:t>
            </a:r>
            <a:r>
              <a:rPr lang="en-US" dirty="0" smtClean="0"/>
              <a:t>fairylike)</a:t>
            </a:r>
            <a:r>
              <a:rPr lang="en-US" dirty="0"/>
              <a:t>, Wiggins is shown to be little more than a weak, skinny beanpole, practically frightened of his own shadow and looked at by the other men as being of absolutely no use in the brewing conflict between the Natives and the Englishmen. </a:t>
            </a:r>
            <a:endParaRPr lang="en-US" dirty="0" smtClean="0"/>
          </a:p>
          <a:p>
            <a:r>
              <a:rPr lang="en-US" dirty="0" smtClean="0"/>
              <a:t>He </a:t>
            </a:r>
            <a:r>
              <a:rPr lang="en-US" dirty="0"/>
              <a:t>is undeniably one of the more overly effeminate characters, down to his vocalizations (“Ooh, gift baskets!”) and his hip-shaking movements across the screen.</a:t>
            </a:r>
          </a:p>
          <a:p>
            <a:endParaRPr lang="en-US" dirty="0"/>
          </a:p>
        </p:txBody>
      </p:sp>
      <p:pic>
        <p:nvPicPr>
          <p:cNvPr id="4" name="Picture 3" descr="http://trueclassics.files.wordpress.com/2012/06/wiggins.jpg?w=7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579623" y="0"/>
            <a:ext cx="2564378" cy="1958168"/>
          </a:xfrm>
          <a:prstGeom prst="rect">
            <a:avLst/>
          </a:prstGeom>
          <a:noFill/>
          <a:ln>
            <a:noFill/>
          </a:ln>
        </p:spPr>
      </p:pic>
    </p:spTree>
    <p:extLst>
      <p:ext uri="{BB962C8B-B14F-4D97-AF65-F5344CB8AC3E}">
        <p14:creationId xmlns:p14="http://schemas.microsoft.com/office/powerpoint/2010/main" val="18942361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7274560" cy="1143000"/>
          </a:xfrm>
        </p:spPr>
        <p:txBody>
          <a:bodyPr/>
          <a:lstStyle/>
          <a:p>
            <a:r>
              <a:rPr lang="en-US" dirty="0" err="1" smtClean="0"/>
              <a:t>Smee</a:t>
            </a:r>
            <a:r>
              <a:rPr lang="en-US" dirty="0" smtClean="0"/>
              <a:t>, </a:t>
            </a:r>
            <a:r>
              <a:rPr lang="en-US" i="1" dirty="0" smtClean="0"/>
              <a:t>Peter Pan</a:t>
            </a:r>
            <a:endParaRPr lang="en-US" dirty="0"/>
          </a:p>
        </p:txBody>
      </p:sp>
      <p:sp>
        <p:nvSpPr>
          <p:cNvPr id="3" name="Content Placeholder 2"/>
          <p:cNvSpPr>
            <a:spLocks noGrp="1"/>
          </p:cNvSpPr>
          <p:nvPr>
            <p:ph idx="1"/>
          </p:nvPr>
        </p:nvSpPr>
        <p:spPr>
          <a:xfrm>
            <a:off x="457200" y="1975810"/>
            <a:ext cx="8229600" cy="4745471"/>
          </a:xfrm>
        </p:spPr>
        <p:txBody>
          <a:bodyPr>
            <a:normAutofit fontScale="92500" lnSpcReduction="20000"/>
          </a:bodyPr>
          <a:lstStyle/>
          <a:p>
            <a:r>
              <a:rPr lang="en-US" dirty="0"/>
              <a:t>It’s hard to determine why, exactly, </a:t>
            </a:r>
            <a:r>
              <a:rPr lang="en-US" dirty="0" err="1"/>
              <a:t>Smee</a:t>
            </a:r>
            <a:r>
              <a:rPr lang="en-US" dirty="0"/>
              <a:t> remains so loyal to his boss, Captain Hook (who, again, is painted with </a:t>
            </a:r>
            <a:r>
              <a:rPr lang="en-US" dirty="0" smtClean="0"/>
              <a:t>own…feminine…qualities</a:t>
            </a:r>
            <a:r>
              <a:rPr lang="en-US" dirty="0"/>
              <a:t>)</a:t>
            </a:r>
            <a:r>
              <a:rPr lang="en-US" dirty="0" smtClean="0"/>
              <a:t>.</a:t>
            </a:r>
          </a:p>
          <a:p>
            <a:r>
              <a:rPr lang="en-US" dirty="0" smtClean="0"/>
              <a:t>In </a:t>
            </a:r>
            <a:r>
              <a:rPr lang="en-US" dirty="0"/>
              <a:t>comparison to Hook, </a:t>
            </a:r>
            <a:r>
              <a:rPr lang="en-US" dirty="0" err="1"/>
              <a:t>Smee</a:t>
            </a:r>
            <a:r>
              <a:rPr lang="en-US" dirty="0"/>
              <a:t> is kind and gentle, concerned about others, and loyal to a fault. He helps Hook in his evil deeds, but there’s always a sense of reluctance. </a:t>
            </a:r>
            <a:endParaRPr lang="en-US" dirty="0" smtClean="0"/>
          </a:p>
          <a:p>
            <a:r>
              <a:rPr lang="en-US" dirty="0" smtClean="0"/>
              <a:t>He’s </a:t>
            </a:r>
            <a:r>
              <a:rPr lang="en-US" dirty="0"/>
              <a:t>weak physically and weak-willed, in many ways, allowing Hook to push him around, but at the same time, the relationship between the two is painted almost like a marriage, with </a:t>
            </a:r>
            <a:r>
              <a:rPr lang="en-US" dirty="0" err="1"/>
              <a:t>Smee</a:t>
            </a:r>
            <a:r>
              <a:rPr lang="en-US" dirty="0"/>
              <a:t> in the </a:t>
            </a:r>
            <a:r>
              <a:rPr lang="en-US" dirty="0" smtClean="0"/>
              <a:t>[submissive] </a:t>
            </a:r>
            <a:r>
              <a:rPr lang="en-US" dirty="0"/>
              <a:t>“wifely” role</a:t>
            </a:r>
            <a:r>
              <a:rPr lang="en-US" dirty="0" smtClean="0"/>
              <a:t>.</a:t>
            </a:r>
            <a:endParaRPr lang="en-US" dirty="0"/>
          </a:p>
        </p:txBody>
      </p:sp>
      <p:pic>
        <p:nvPicPr>
          <p:cNvPr id="4" name="Picture 3" descr="http://trueclassics.files.wordpress.com/2012/06/smee.jpg?w=700">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6685461" y="16828"/>
            <a:ext cx="2458539" cy="1958982"/>
          </a:xfrm>
          <a:prstGeom prst="rect">
            <a:avLst/>
          </a:prstGeom>
          <a:noFill/>
          <a:ln>
            <a:noFill/>
          </a:ln>
        </p:spPr>
      </p:pic>
    </p:spTree>
    <p:extLst>
      <p:ext uri="{BB962C8B-B14F-4D97-AF65-F5344CB8AC3E}">
        <p14:creationId xmlns:p14="http://schemas.microsoft.com/office/powerpoint/2010/main" val="29052965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791301" cy="1143000"/>
          </a:xfrm>
        </p:spPr>
        <p:txBody>
          <a:bodyPr>
            <a:normAutofit fontScale="90000"/>
          </a:bodyPr>
          <a:lstStyle/>
          <a:p>
            <a:r>
              <a:rPr lang="en-US" dirty="0" err="1" smtClean="0"/>
              <a:t>Ratigan</a:t>
            </a:r>
            <a:r>
              <a:rPr lang="en-US" dirty="0" smtClean="0"/>
              <a:t>, </a:t>
            </a:r>
            <a:br>
              <a:rPr lang="en-US" dirty="0" smtClean="0"/>
            </a:br>
            <a:r>
              <a:rPr lang="en-US" i="1" dirty="0" smtClean="0"/>
              <a:t>The Great Mouse Detective</a:t>
            </a:r>
            <a:endParaRPr lang="en-US" dirty="0"/>
          </a:p>
        </p:txBody>
      </p:sp>
      <p:sp>
        <p:nvSpPr>
          <p:cNvPr id="3" name="Content Placeholder 2"/>
          <p:cNvSpPr>
            <a:spLocks noGrp="1"/>
          </p:cNvSpPr>
          <p:nvPr>
            <p:ph idx="1"/>
          </p:nvPr>
        </p:nvSpPr>
        <p:spPr>
          <a:xfrm>
            <a:off x="457200" y="1958168"/>
            <a:ext cx="8229600" cy="4899832"/>
          </a:xfrm>
        </p:spPr>
        <p:txBody>
          <a:bodyPr>
            <a:normAutofit fontScale="92500" lnSpcReduction="20000"/>
          </a:bodyPr>
          <a:lstStyle/>
          <a:p>
            <a:r>
              <a:rPr lang="en-US" dirty="0"/>
              <a:t>The extremely theatrical </a:t>
            </a:r>
            <a:r>
              <a:rPr lang="en-US" dirty="0" err="1"/>
              <a:t>Ratigan’s</a:t>
            </a:r>
            <a:r>
              <a:rPr lang="en-US" dirty="0"/>
              <a:t> love for champagne, caviar, and the finest in designer rat threads already mark him as different from the other rats (or mice, as it were, as </a:t>
            </a:r>
            <a:r>
              <a:rPr lang="en-US" dirty="0" err="1"/>
              <a:t>Ratigan</a:t>
            </a:r>
            <a:r>
              <a:rPr lang="en-US" dirty="0"/>
              <a:t> tends to lose his </a:t>
            </a:r>
            <a:r>
              <a:rPr lang="en-US" dirty="0" smtClean="0"/>
              <a:t>[mind] </a:t>
            </a:r>
            <a:r>
              <a:rPr lang="en-US" dirty="0"/>
              <a:t>whenever anyone calls him a “rat”), showing that he is of an entirely separate rank, at least in light of the caste system of the rodent underground. </a:t>
            </a:r>
            <a:endParaRPr lang="en-US" dirty="0" smtClean="0"/>
          </a:p>
          <a:p>
            <a:r>
              <a:rPr lang="en-US" dirty="0" smtClean="0"/>
              <a:t>But </a:t>
            </a:r>
            <a:r>
              <a:rPr lang="en-US" dirty="0"/>
              <a:t>it’s his desire to take over for Queen </a:t>
            </a:r>
            <a:r>
              <a:rPr lang="en-US" dirty="0" err="1"/>
              <a:t>Mousetoria</a:t>
            </a:r>
            <a:r>
              <a:rPr lang="en-US" dirty="0"/>
              <a:t>–to essentially “become” the Queen–that truly marks him as an other–especially if you take that goal somewhat literally.</a:t>
            </a:r>
          </a:p>
          <a:p>
            <a:endParaRPr lang="en-US" dirty="0"/>
          </a:p>
        </p:txBody>
      </p:sp>
      <p:pic>
        <p:nvPicPr>
          <p:cNvPr id="4" name="Picture 3" descr="http://trueclassics.files.wordpress.com/2012/06/ratigan.jpg?w=7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791301" y="0"/>
            <a:ext cx="2352700" cy="1958168"/>
          </a:xfrm>
          <a:prstGeom prst="rect">
            <a:avLst/>
          </a:prstGeom>
          <a:noFill/>
          <a:ln>
            <a:noFill/>
          </a:ln>
        </p:spPr>
      </p:pic>
    </p:spTree>
    <p:extLst>
      <p:ext uri="{BB962C8B-B14F-4D97-AF65-F5344CB8AC3E}">
        <p14:creationId xmlns:p14="http://schemas.microsoft.com/office/powerpoint/2010/main" val="2032086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6808939" cy="1143000"/>
          </a:xfrm>
        </p:spPr>
        <p:txBody>
          <a:bodyPr/>
          <a:lstStyle/>
          <a:p>
            <a:r>
              <a:rPr lang="en-US" dirty="0" smtClean="0"/>
              <a:t>Prince John, </a:t>
            </a:r>
            <a:r>
              <a:rPr lang="en-US" i="1" dirty="0" smtClean="0"/>
              <a:t>Robin Hood</a:t>
            </a:r>
            <a:endParaRPr lang="en-US" dirty="0"/>
          </a:p>
        </p:txBody>
      </p:sp>
      <p:sp>
        <p:nvSpPr>
          <p:cNvPr id="3" name="Content Placeholder 2"/>
          <p:cNvSpPr>
            <a:spLocks noGrp="1"/>
          </p:cNvSpPr>
          <p:nvPr>
            <p:ph idx="1"/>
          </p:nvPr>
        </p:nvSpPr>
        <p:spPr>
          <a:xfrm>
            <a:off x="457200" y="2240427"/>
            <a:ext cx="8229600" cy="3885736"/>
          </a:xfrm>
        </p:spPr>
        <p:txBody>
          <a:bodyPr/>
          <a:lstStyle/>
          <a:p>
            <a:r>
              <a:rPr lang="en-US" dirty="0"/>
              <a:t>He has “mommy issues,” and throughout much of the film, he’s shown sucking his thumb while tugging on his ear. </a:t>
            </a:r>
            <a:endParaRPr lang="en-US" dirty="0" smtClean="0"/>
          </a:p>
          <a:p>
            <a:r>
              <a:rPr lang="en-US" dirty="0" smtClean="0"/>
              <a:t>Need </a:t>
            </a:r>
            <a:r>
              <a:rPr lang="en-US" dirty="0"/>
              <a:t>I say more?</a:t>
            </a:r>
          </a:p>
          <a:p>
            <a:pPr marL="0" indent="0">
              <a:buNone/>
            </a:pPr>
            <a:endParaRPr lang="en-US" dirty="0"/>
          </a:p>
        </p:txBody>
      </p:sp>
      <p:pic>
        <p:nvPicPr>
          <p:cNvPr id="4" name="Picture 3" descr="http://trueclassics.files.wordpress.com/2012/06/prince-john.jpg?w=700">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614903" y="0"/>
            <a:ext cx="2529098" cy="2028733"/>
          </a:xfrm>
          <a:prstGeom prst="rect">
            <a:avLst/>
          </a:prstGeom>
          <a:noFill/>
          <a:ln>
            <a:noFill/>
          </a:ln>
        </p:spPr>
      </p:pic>
    </p:spTree>
    <p:extLst>
      <p:ext uri="{BB962C8B-B14F-4D97-AF65-F5344CB8AC3E}">
        <p14:creationId xmlns:p14="http://schemas.microsoft.com/office/powerpoint/2010/main" val="1586698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50849"/>
            <a:ext cx="6934200" cy="1143000"/>
          </a:xfrm>
        </p:spPr>
        <p:txBody>
          <a:bodyPr/>
          <a:lstStyle/>
          <a:p>
            <a:r>
              <a:rPr lang="en-US" dirty="0" smtClean="0"/>
              <a:t>Ursula, </a:t>
            </a:r>
            <a:r>
              <a:rPr lang="en-US" i="1" dirty="0" smtClean="0"/>
              <a:t>The Little Mermaid</a:t>
            </a:r>
            <a:endParaRPr lang="en-US" dirty="0"/>
          </a:p>
        </p:txBody>
      </p:sp>
      <p:sp>
        <p:nvSpPr>
          <p:cNvPr id="3" name="Content Placeholder 2"/>
          <p:cNvSpPr>
            <a:spLocks noGrp="1"/>
          </p:cNvSpPr>
          <p:nvPr>
            <p:ph idx="1"/>
          </p:nvPr>
        </p:nvSpPr>
        <p:spPr>
          <a:xfrm>
            <a:off x="457200" y="4057466"/>
            <a:ext cx="8229600" cy="2610892"/>
          </a:xfrm>
        </p:spPr>
        <p:txBody>
          <a:bodyPr>
            <a:normAutofit/>
          </a:bodyPr>
          <a:lstStyle/>
          <a:p>
            <a:r>
              <a:rPr lang="en-US" dirty="0" smtClean="0"/>
              <a:t>Her lust </a:t>
            </a:r>
            <a:r>
              <a:rPr lang="en-US" dirty="0"/>
              <a:t>for Ariel’s voice could be </a:t>
            </a:r>
            <a:r>
              <a:rPr lang="en-US" dirty="0" smtClean="0"/>
              <a:t>[seen] as…lust </a:t>
            </a:r>
            <a:r>
              <a:rPr lang="en-US" dirty="0"/>
              <a:t>for the mermaid </a:t>
            </a:r>
            <a:r>
              <a:rPr lang="en-US" dirty="0" smtClean="0"/>
              <a:t>herself</a:t>
            </a:r>
          </a:p>
        </p:txBody>
      </p:sp>
      <p:pic>
        <p:nvPicPr>
          <p:cNvPr id="4" name="Picture 3"/>
          <p:cNvPicPr>
            <a:picLocks noChangeAspect="1"/>
          </p:cNvPicPr>
          <p:nvPr/>
        </p:nvPicPr>
        <p:blipFill>
          <a:blip r:embed="rId2"/>
          <a:stretch>
            <a:fillRect/>
          </a:stretch>
        </p:blipFill>
        <p:spPr>
          <a:xfrm>
            <a:off x="6934200" y="0"/>
            <a:ext cx="2209800" cy="3683000"/>
          </a:xfrm>
          <a:prstGeom prst="rect">
            <a:avLst/>
          </a:prstGeom>
        </p:spPr>
      </p:pic>
    </p:spTree>
    <p:extLst>
      <p:ext uri="{BB962C8B-B14F-4D97-AF65-F5344CB8AC3E}">
        <p14:creationId xmlns:p14="http://schemas.microsoft.com/office/powerpoint/2010/main" val="798647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Stereotypes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Gay </a:t>
            </a:r>
            <a:r>
              <a:rPr lang="en-US" dirty="0"/>
              <a:t>figures </a:t>
            </a:r>
            <a:r>
              <a:rPr lang="en-US" dirty="0" smtClean="0"/>
              <a:t>[using] effeminate </a:t>
            </a:r>
            <a:r>
              <a:rPr lang="en-US" dirty="0"/>
              <a:t>gestures, swishing across the screen and swinging their hips in wild </a:t>
            </a:r>
            <a:r>
              <a:rPr lang="en-US" dirty="0" smtClean="0"/>
              <a:t>exaggeration…have been…in </a:t>
            </a:r>
            <a:r>
              <a:rPr lang="en-US" dirty="0"/>
              <a:t>films for one hundred years, and are still presented in modern-day movies as a way of </a:t>
            </a:r>
            <a:r>
              <a:rPr lang="en-US" dirty="0" smtClean="0"/>
              <a:t>[showing] </a:t>
            </a:r>
            <a:r>
              <a:rPr lang="en-US" dirty="0"/>
              <a:t>a character’s sexual </a:t>
            </a:r>
            <a:r>
              <a:rPr lang="en-US" dirty="0" smtClean="0"/>
              <a:t>[orientation] </a:t>
            </a:r>
            <a:r>
              <a:rPr lang="en-US" dirty="0"/>
              <a:t>without having to outright state it. </a:t>
            </a:r>
            <a:endParaRPr lang="en-US" dirty="0" smtClean="0"/>
          </a:p>
          <a:p>
            <a:r>
              <a:rPr lang="en-US" dirty="0" smtClean="0"/>
              <a:t>At </a:t>
            </a:r>
            <a:r>
              <a:rPr lang="en-US" dirty="0"/>
              <a:t>its heart, it’s not only horrifyingly judgmental and biased, but it’s also a mark of lazy filmmaking and a lack of desire to characterize gay figures as something deserving of respect. </a:t>
            </a:r>
          </a:p>
        </p:txBody>
      </p:sp>
    </p:spTree>
    <p:extLst>
      <p:ext uri="{BB962C8B-B14F-4D97-AF65-F5344CB8AC3E}">
        <p14:creationId xmlns:p14="http://schemas.microsoft.com/office/powerpoint/2010/main" val="425260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a:t>
            </a:r>
            <a:endParaRPr lang="en-US" dirty="0"/>
          </a:p>
        </p:txBody>
      </p:sp>
      <p:sp>
        <p:nvSpPr>
          <p:cNvPr id="3" name="Content Placeholder 2"/>
          <p:cNvSpPr>
            <a:spLocks noGrp="1"/>
          </p:cNvSpPr>
          <p:nvPr>
            <p:ph idx="1"/>
          </p:nvPr>
        </p:nvSpPr>
        <p:spPr/>
        <p:txBody>
          <a:bodyPr>
            <a:normAutofit/>
          </a:bodyPr>
          <a:lstStyle/>
          <a:p>
            <a:pPr marL="0" indent="0">
              <a:buNone/>
            </a:pPr>
            <a:r>
              <a:rPr lang="en-US" sz="4800" dirty="0" smtClean="0">
                <a:solidFill>
                  <a:srgbClr val="0000FF"/>
                </a:solidFill>
              </a:rPr>
              <a:t>Consume – </a:t>
            </a:r>
            <a:endParaRPr lang="en-US" sz="4800" dirty="0">
              <a:solidFill>
                <a:srgbClr val="0000FF"/>
              </a:solidFill>
            </a:endParaRPr>
          </a:p>
        </p:txBody>
      </p:sp>
      <p:pic>
        <p:nvPicPr>
          <p:cNvPr id="4" name="Picture 3"/>
          <p:cNvPicPr>
            <a:picLocks noChangeAspect="1"/>
          </p:cNvPicPr>
          <p:nvPr/>
        </p:nvPicPr>
        <p:blipFill>
          <a:blip r:embed="rId3"/>
          <a:stretch>
            <a:fillRect/>
          </a:stretch>
        </p:blipFill>
        <p:spPr>
          <a:xfrm>
            <a:off x="5351692" y="485525"/>
            <a:ext cx="4205643" cy="3559104"/>
          </a:xfrm>
          <a:prstGeom prst="rect">
            <a:avLst/>
          </a:prstGeom>
        </p:spPr>
      </p:pic>
      <p:pic>
        <p:nvPicPr>
          <p:cNvPr id="5" name="Picture 4"/>
          <p:cNvPicPr>
            <a:picLocks noChangeAspect="1"/>
          </p:cNvPicPr>
          <p:nvPr/>
        </p:nvPicPr>
        <p:blipFill>
          <a:blip r:embed="rId4"/>
          <a:stretch>
            <a:fillRect/>
          </a:stretch>
        </p:blipFill>
        <p:spPr>
          <a:xfrm>
            <a:off x="5351692" y="4324738"/>
            <a:ext cx="3792308" cy="2533262"/>
          </a:xfrm>
          <a:prstGeom prst="rect">
            <a:avLst/>
          </a:prstGeom>
        </p:spPr>
      </p:pic>
    </p:spTree>
    <p:extLst>
      <p:ext uri="{BB962C8B-B14F-4D97-AF65-F5344CB8AC3E}">
        <p14:creationId xmlns:p14="http://schemas.microsoft.com/office/powerpoint/2010/main" val="32160298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66933"/>
          </a:xfrm>
        </p:spPr>
        <p:txBody>
          <a:bodyPr>
            <a:normAutofit/>
          </a:bodyPr>
          <a:lstStyle/>
          <a:p>
            <a:r>
              <a:rPr lang="en-US" dirty="0"/>
              <a:t>Did you watch Disney movies? </a:t>
            </a:r>
            <a:r>
              <a:rPr lang="en-US" dirty="0" smtClean="0"/>
              <a:t/>
            </a:r>
            <a:br>
              <a:rPr lang="en-US" dirty="0" smtClean="0"/>
            </a:br>
            <a:r>
              <a:rPr lang="en-US" dirty="0"/>
              <a:t/>
            </a:r>
            <a:br>
              <a:rPr lang="en-US" dirty="0"/>
            </a:br>
            <a:r>
              <a:rPr lang="en-US" dirty="0" smtClean="0"/>
              <a:t>What </a:t>
            </a:r>
            <a:r>
              <a:rPr lang="en-US" dirty="0"/>
              <a:t>do you think about Disney movies? </a:t>
            </a:r>
            <a:r>
              <a:rPr lang="en-US" dirty="0" smtClean="0"/>
              <a:t/>
            </a:r>
            <a:br>
              <a:rPr lang="en-US" dirty="0" smtClean="0"/>
            </a:br>
            <a:r>
              <a:rPr lang="en-US" dirty="0"/>
              <a:t/>
            </a:r>
            <a:br>
              <a:rPr lang="en-US" dirty="0"/>
            </a:br>
            <a:r>
              <a:rPr lang="en-US" dirty="0" smtClean="0"/>
              <a:t>Would </a:t>
            </a:r>
            <a:r>
              <a:rPr lang="en-US" dirty="0"/>
              <a:t>you show them to your kids? </a:t>
            </a:r>
            <a:endParaRPr lang="en-US" dirty="0"/>
          </a:p>
        </p:txBody>
      </p:sp>
    </p:spTree>
    <p:extLst>
      <p:ext uri="{BB962C8B-B14F-4D97-AF65-F5344CB8AC3E}">
        <p14:creationId xmlns:p14="http://schemas.microsoft.com/office/powerpoint/2010/main" val="22534521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 your groups, </a:t>
            </a:r>
            <a:r>
              <a:rPr lang="en-US" dirty="0" smtClean="0">
                <a:solidFill>
                  <a:srgbClr val="FF0000"/>
                </a:solidFill>
              </a:rPr>
              <a:t>fill out the row of your organizer </a:t>
            </a:r>
            <a:r>
              <a:rPr lang="en-US" dirty="0" smtClean="0"/>
              <a:t>(the green packet) that says: “Female Stereotypes in Disney Films.” </a:t>
            </a:r>
            <a:endParaRPr lang="en-US" dirty="0"/>
          </a:p>
        </p:txBody>
      </p:sp>
      <p:pic>
        <p:nvPicPr>
          <p:cNvPr id="4" name="Picture 3"/>
          <p:cNvPicPr>
            <a:picLocks noChangeAspect="1"/>
          </p:cNvPicPr>
          <p:nvPr/>
        </p:nvPicPr>
        <p:blipFill>
          <a:blip r:embed="rId2"/>
          <a:stretch>
            <a:fillRect/>
          </a:stretch>
        </p:blipFill>
        <p:spPr>
          <a:xfrm>
            <a:off x="1076878" y="1885943"/>
            <a:ext cx="7028298" cy="4972057"/>
          </a:xfrm>
          <a:prstGeom prst="rect">
            <a:avLst/>
          </a:prstGeom>
        </p:spPr>
      </p:pic>
      <p:sp>
        <p:nvSpPr>
          <p:cNvPr id="5" name="Right Arrow 4"/>
          <p:cNvSpPr/>
          <p:nvPr/>
        </p:nvSpPr>
        <p:spPr>
          <a:xfrm>
            <a:off x="205431" y="6274440"/>
            <a:ext cx="871447" cy="242761"/>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962732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Females in Disney</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608720034"/>
              </p:ext>
            </p:extLst>
          </p:nvPr>
        </p:nvGraphicFramePr>
        <p:xfrm>
          <a:off x="0" y="1600198"/>
          <a:ext cx="9144000" cy="4266560"/>
        </p:xfrm>
        <a:graphic>
          <a:graphicData uri="http://schemas.openxmlformats.org/drawingml/2006/table">
            <a:tbl>
              <a:tblPr firstRow="1" bandRow="1">
                <a:tableStyleId>{5C22544A-7EE6-4342-B048-85BDC9FD1C3A}</a:tableStyleId>
              </a:tblPr>
              <a:tblGrid>
                <a:gridCol w="2286000"/>
                <a:gridCol w="1787465"/>
                <a:gridCol w="2044477"/>
                <a:gridCol w="3026058"/>
              </a:tblGrid>
              <a:tr h="552850">
                <a:tc>
                  <a:txBody>
                    <a:bodyPr/>
                    <a:lstStyle/>
                    <a:p>
                      <a:r>
                        <a:rPr lang="en-US" sz="3000" dirty="0" smtClean="0"/>
                        <a:t>Main Idea </a:t>
                      </a:r>
                      <a:endParaRPr lang="en-US" sz="3000" dirty="0"/>
                    </a:p>
                  </a:txBody>
                  <a:tcPr/>
                </a:tc>
                <a:tc>
                  <a:txBody>
                    <a:bodyPr/>
                    <a:lstStyle/>
                    <a:p>
                      <a:r>
                        <a:rPr lang="en-US" sz="3000" dirty="0" smtClean="0"/>
                        <a:t>Help/Hurt</a:t>
                      </a:r>
                      <a:endParaRPr lang="en-US" sz="3000" dirty="0"/>
                    </a:p>
                  </a:txBody>
                  <a:tcPr/>
                </a:tc>
                <a:tc>
                  <a:txBody>
                    <a:bodyPr/>
                    <a:lstStyle/>
                    <a:p>
                      <a:r>
                        <a:rPr lang="en-US" sz="3000" dirty="0" smtClean="0"/>
                        <a:t>Evidence </a:t>
                      </a:r>
                      <a:endParaRPr lang="en-US" sz="3000" dirty="0"/>
                    </a:p>
                  </a:txBody>
                  <a:tcPr/>
                </a:tc>
                <a:tc>
                  <a:txBody>
                    <a:bodyPr/>
                    <a:lstStyle/>
                    <a:p>
                      <a:r>
                        <a:rPr lang="en-US" sz="3000" dirty="0" smtClean="0"/>
                        <a:t>Connection </a:t>
                      </a:r>
                      <a:endParaRPr lang="en-US" sz="3000" dirty="0"/>
                    </a:p>
                  </a:txBody>
                  <a:tcPr/>
                </a:tc>
              </a:tr>
              <a:tr h="3713710">
                <a:tc>
                  <a:txBody>
                    <a:bodyPr/>
                    <a:lstStyle/>
                    <a:p>
                      <a:endParaRPr lang="en-US" sz="2600" dirty="0"/>
                    </a:p>
                  </a:txBody>
                  <a:tcPr/>
                </a:tc>
                <a:tc>
                  <a:txBody>
                    <a:bodyPr/>
                    <a:lstStyle/>
                    <a:p>
                      <a:endParaRPr lang="en-US" sz="3000" dirty="0"/>
                    </a:p>
                  </a:txBody>
                  <a:tcPr/>
                </a:tc>
                <a:tc>
                  <a:txBody>
                    <a:bodyPr/>
                    <a:lstStyle/>
                    <a:p>
                      <a:endParaRPr lang="en-US" sz="3000" dirty="0"/>
                    </a:p>
                  </a:txBody>
                  <a:tcPr/>
                </a:tc>
                <a:tc>
                  <a:txBody>
                    <a:bodyPr/>
                    <a:lstStyle/>
                    <a:p>
                      <a:endParaRPr lang="en-US" sz="2900" dirty="0"/>
                    </a:p>
                  </a:txBody>
                  <a:tcPr/>
                </a:tc>
              </a:tr>
            </a:tbl>
          </a:graphicData>
        </a:graphic>
      </p:graphicFrame>
    </p:spTree>
    <p:extLst>
      <p:ext uri="{BB962C8B-B14F-4D97-AF65-F5344CB8AC3E}">
        <p14:creationId xmlns:p14="http://schemas.microsoft.com/office/powerpoint/2010/main" val="245049060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02248"/>
            <a:ext cx="8229600" cy="1143000"/>
          </a:xfrm>
        </p:spPr>
        <p:txBody>
          <a:bodyPr/>
          <a:lstStyle/>
          <a:p>
            <a:r>
              <a:rPr lang="en-US" dirty="0" smtClean="0"/>
              <a:t>Is it okay to call girls “pretty?” </a:t>
            </a:r>
            <a:endParaRPr lang="en-US" dirty="0"/>
          </a:p>
        </p:txBody>
      </p:sp>
    </p:spTree>
    <p:extLst>
      <p:ext uri="{BB962C8B-B14F-4D97-AF65-F5344CB8AC3E}">
        <p14:creationId xmlns:p14="http://schemas.microsoft.com/office/powerpoint/2010/main" val="427437062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947559"/>
          </a:xfrm>
        </p:spPr>
        <p:txBody>
          <a:bodyPr>
            <a:normAutofit fontScale="90000"/>
          </a:bodyPr>
          <a:lstStyle/>
          <a:p>
            <a:r>
              <a:rPr lang="en-US" dirty="0" smtClean="0"/>
              <a:t>In groups, read the article. Then, </a:t>
            </a:r>
            <a:r>
              <a:rPr lang="en-US" dirty="0" smtClean="0">
                <a:solidFill>
                  <a:srgbClr val="FF0000"/>
                </a:solidFill>
              </a:rPr>
              <a:t>fill </a:t>
            </a:r>
            <a:r>
              <a:rPr lang="en-US" dirty="0">
                <a:solidFill>
                  <a:srgbClr val="FF0000"/>
                </a:solidFill>
              </a:rPr>
              <a:t>out the row of your organizer </a:t>
            </a:r>
            <a:r>
              <a:rPr lang="en-US" dirty="0" smtClean="0"/>
              <a:t>that says: “How to Talk to Little Girls” article.</a:t>
            </a:r>
            <a:endParaRPr lang="en-US" dirty="0"/>
          </a:p>
        </p:txBody>
      </p:sp>
      <p:pic>
        <p:nvPicPr>
          <p:cNvPr id="4" name="Picture 3"/>
          <p:cNvPicPr>
            <a:picLocks noChangeAspect="1"/>
          </p:cNvPicPr>
          <p:nvPr/>
        </p:nvPicPr>
        <p:blipFill>
          <a:blip r:embed="rId2"/>
          <a:stretch>
            <a:fillRect/>
          </a:stretch>
        </p:blipFill>
        <p:spPr>
          <a:xfrm>
            <a:off x="877748" y="3033324"/>
            <a:ext cx="8266251" cy="1923782"/>
          </a:xfrm>
          <a:prstGeom prst="rect">
            <a:avLst/>
          </a:prstGeom>
        </p:spPr>
      </p:pic>
      <p:sp>
        <p:nvSpPr>
          <p:cNvPr id="5" name="Right Arrow 4"/>
          <p:cNvSpPr/>
          <p:nvPr/>
        </p:nvSpPr>
        <p:spPr>
          <a:xfrm>
            <a:off x="21476" y="4295004"/>
            <a:ext cx="871447" cy="242761"/>
          </a:xfrm>
          <a:prstGeom prst="rightArrow">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2499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Girls Pretty article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75217787"/>
              </p:ext>
            </p:extLst>
          </p:nvPr>
        </p:nvGraphicFramePr>
        <p:xfrm>
          <a:off x="457198" y="1600197"/>
          <a:ext cx="8526108" cy="4626481"/>
        </p:xfrm>
        <a:graphic>
          <a:graphicData uri="http://schemas.openxmlformats.org/drawingml/2006/table">
            <a:tbl>
              <a:tblPr firstRow="1" bandRow="1">
                <a:tableStyleId>{5C22544A-7EE6-4342-B048-85BDC9FD1C3A}</a:tableStyleId>
              </a:tblPr>
              <a:tblGrid>
                <a:gridCol w="2131527"/>
                <a:gridCol w="2131527"/>
                <a:gridCol w="2131527"/>
                <a:gridCol w="2131527"/>
              </a:tblGrid>
              <a:tr h="816173">
                <a:tc>
                  <a:txBody>
                    <a:bodyPr/>
                    <a:lstStyle/>
                    <a:p>
                      <a:r>
                        <a:rPr lang="en-US" sz="3000" dirty="0" smtClean="0"/>
                        <a:t>Main Idea </a:t>
                      </a:r>
                      <a:endParaRPr lang="en-US" sz="3000" dirty="0"/>
                    </a:p>
                  </a:txBody>
                  <a:tcPr/>
                </a:tc>
                <a:tc>
                  <a:txBody>
                    <a:bodyPr/>
                    <a:lstStyle/>
                    <a:p>
                      <a:r>
                        <a:rPr lang="en-US" sz="3000" dirty="0" smtClean="0"/>
                        <a:t>Help/Hurt</a:t>
                      </a:r>
                      <a:endParaRPr lang="en-US" sz="3000" dirty="0"/>
                    </a:p>
                  </a:txBody>
                  <a:tcPr/>
                </a:tc>
                <a:tc>
                  <a:txBody>
                    <a:bodyPr/>
                    <a:lstStyle/>
                    <a:p>
                      <a:r>
                        <a:rPr lang="en-US" sz="3000" dirty="0" smtClean="0"/>
                        <a:t>Evidence </a:t>
                      </a:r>
                      <a:endParaRPr lang="en-US" sz="3000" dirty="0"/>
                    </a:p>
                  </a:txBody>
                  <a:tcPr/>
                </a:tc>
                <a:tc>
                  <a:txBody>
                    <a:bodyPr/>
                    <a:lstStyle/>
                    <a:p>
                      <a:r>
                        <a:rPr lang="en-US" sz="3000" dirty="0" smtClean="0"/>
                        <a:t>Connections </a:t>
                      </a:r>
                      <a:endParaRPr lang="en-US" sz="3000" dirty="0"/>
                    </a:p>
                  </a:txBody>
                  <a:tcPr/>
                </a:tc>
              </a:tr>
              <a:tr h="3810308">
                <a:tc>
                  <a:txBody>
                    <a:bodyPr/>
                    <a:lstStyle/>
                    <a:p>
                      <a:endParaRPr lang="en-US" sz="3000" dirty="0"/>
                    </a:p>
                  </a:txBody>
                  <a:tcPr/>
                </a:tc>
                <a:tc>
                  <a:txBody>
                    <a:bodyPr/>
                    <a:lstStyle/>
                    <a:p>
                      <a:endParaRPr lang="en-US" sz="3000" b="1" dirty="0"/>
                    </a:p>
                  </a:txBody>
                  <a:tcPr/>
                </a:tc>
                <a:tc>
                  <a:txBody>
                    <a:bodyPr/>
                    <a:lstStyle/>
                    <a:p>
                      <a:endParaRPr lang="en-US" sz="3000" baseline="0" dirty="0" smtClean="0"/>
                    </a:p>
                  </a:txBody>
                  <a:tcPr/>
                </a:tc>
                <a:tc>
                  <a:txBody>
                    <a:bodyPr/>
                    <a:lstStyle/>
                    <a:p>
                      <a:endParaRPr lang="en-US" sz="3000" dirty="0"/>
                    </a:p>
                  </a:txBody>
                  <a:tcPr/>
                </a:tc>
              </a:tr>
            </a:tbl>
          </a:graphicData>
        </a:graphic>
      </p:graphicFrame>
    </p:spTree>
    <p:extLst>
      <p:ext uri="{BB962C8B-B14F-4D97-AF65-F5344CB8AC3E}">
        <p14:creationId xmlns:p14="http://schemas.microsoft.com/office/powerpoint/2010/main" val="11776739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HOMEWORK: </a:t>
            </a:r>
            <a:r>
              <a:rPr lang="en-US" b="1" u="sng" dirty="0" err="1" smtClean="0">
                <a:solidFill>
                  <a:srgbClr val="0000FF"/>
                </a:solidFill>
              </a:rPr>
              <a:t>genderstudiesforall.weebly.com</a:t>
            </a:r>
            <a:endParaRPr lang="en-US" b="1" u="sng" dirty="0">
              <a:solidFill>
                <a:srgbClr val="0000FF"/>
              </a:solidFill>
            </a:endParaRPr>
          </a:p>
        </p:txBody>
      </p:sp>
      <p:sp>
        <p:nvSpPr>
          <p:cNvPr id="3" name="Content Placeholder 2"/>
          <p:cNvSpPr>
            <a:spLocks noGrp="1"/>
          </p:cNvSpPr>
          <p:nvPr>
            <p:ph idx="1"/>
          </p:nvPr>
        </p:nvSpPr>
        <p:spPr>
          <a:xfrm>
            <a:off x="457200" y="1600200"/>
            <a:ext cx="8229600" cy="1901371"/>
          </a:xfrm>
        </p:spPr>
        <p:txBody>
          <a:bodyPr>
            <a:normAutofit/>
          </a:bodyPr>
          <a:lstStyle/>
          <a:p>
            <a:pPr marL="0" indent="0">
              <a:buNone/>
            </a:pPr>
            <a:r>
              <a:rPr lang="en-US" dirty="0" smtClean="0"/>
              <a:t>Continue to watch/read (at least 4 of the 8) “texts” online. After you have watched them, fill that row of your organizer. </a:t>
            </a:r>
            <a:endParaRPr lang="en-US" dirty="0"/>
          </a:p>
        </p:txBody>
      </p:sp>
      <p:pic>
        <p:nvPicPr>
          <p:cNvPr id="4" name="Picture 3"/>
          <p:cNvPicPr>
            <a:picLocks noChangeAspect="1"/>
          </p:cNvPicPr>
          <p:nvPr/>
        </p:nvPicPr>
        <p:blipFill>
          <a:blip r:embed="rId2"/>
          <a:stretch>
            <a:fillRect/>
          </a:stretch>
        </p:blipFill>
        <p:spPr>
          <a:xfrm>
            <a:off x="0" y="3423911"/>
            <a:ext cx="9144000" cy="3114022"/>
          </a:xfrm>
          <a:prstGeom prst="rect">
            <a:avLst/>
          </a:prstGeom>
        </p:spPr>
      </p:pic>
    </p:spTree>
    <p:extLst>
      <p:ext uri="{BB962C8B-B14F-4D97-AF65-F5344CB8AC3E}">
        <p14:creationId xmlns:p14="http://schemas.microsoft.com/office/powerpoint/2010/main" val="221865011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3506</TotalTime>
  <Words>1063</Words>
  <Application>Microsoft Macintosh PowerPoint</Application>
  <PresentationFormat>On-screen Show (4:3)</PresentationFormat>
  <Paragraphs>74</Paragraphs>
  <Slides>18</Slides>
  <Notes>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Gender Studies                              MED-7 Ms. Lindsay </vt:lpstr>
      <vt:lpstr>VOCABULARY </vt:lpstr>
      <vt:lpstr>Did you watch Disney movies?   What do you think about Disney movies?   Would you show them to your kids? </vt:lpstr>
      <vt:lpstr>In your groups, fill out the row of your organizer (the green packet) that says: “Female Stereotypes in Disney Films.” </vt:lpstr>
      <vt:lpstr>Females in Disney</vt:lpstr>
      <vt:lpstr>Is it okay to call girls “pretty?” </vt:lpstr>
      <vt:lpstr>In groups, read the article. Then, fill out the row of your organizer that says: “How to Talk to Little Girls” article.</vt:lpstr>
      <vt:lpstr>Girls Pretty article </vt:lpstr>
      <vt:lpstr>HOMEWORK: genderstudiesforall.weebly.com</vt:lpstr>
      <vt:lpstr>For anyone interested, in a Disney &amp; Sexuality article, the following slides chunk the information from an interesting article. </vt:lpstr>
      <vt:lpstr>What messages about sexuality does Disney teach to kids? </vt:lpstr>
      <vt:lpstr>LeFou, Beauty and the Beast</vt:lpstr>
      <vt:lpstr>Wiggins, Pocahontas</vt:lpstr>
      <vt:lpstr>Smee, Peter Pan</vt:lpstr>
      <vt:lpstr>Ratigan,  The Great Mouse Detective</vt:lpstr>
      <vt:lpstr>Prince John, Robin Hood</vt:lpstr>
      <vt:lpstr>Ursula, The Little Mermaid</vt:lpstr>
      <vt:lpstr>Stereotypes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Gender Studies                              MED-4 Ms. Lindsay </dc:title>
  <dc:creator>Lindsay Lyons</dc:creator>
  <cp:lastModifiedBy>Lindsay Lyons</cp:lastModifiedBy>
  <cp:revision>30</cp:revision>
  <dcterms:created xsi:type="dcterms:W3CDTF">2014-11-11T12:40:30Z</dcterms:created>
  <dcterms:modified xsi:type="dcterms:W3CDTF">2014-11-18T13:32:45Z</dcterms:modified>
</cp:coreProperties>
</file>