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4" r:id="rId4"/>
    <p:sldId id="257" r:id="rId5"/>
    <p:sldId id="259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210DA-64AA-E84A-9C8F-B67E0A1D688F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3B74E-F8E4-3741-A085-27E4FCA6F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2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rgbClr val="0000FF"/>
                </a:solidFill>
              </a:rPr>
              <a:t>companies should help the society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B74E-F8E4-3741-A085-27E4FCA6F8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59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you make money</a:t>
            </a:r>
            <a:r>
              <a:rPr lang="en-US" baseline="0" dirty="0" smtClean="0"/>
              <a:t> and be socially responsible at the same time?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B74E-F8E4-3741-A085-27E4FCA6F8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37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2004</a:t>
            </a:r>
            <a:r>
              <a:rPr lang="en-US" baseline="0" dirty="0" smtClean="0"/>
              <a:t> study - http://</a:t>
            </a:r>
            <a:r>
              <a:rPr lang="en-US" baseline="0" dirty="0" err="1" smtClean="0"/>
              <a:t>www.aef.com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on_campus</a:t>
            </a:r>
            <a:r>
              <a:rPr lang="en-US" baseline="0" dirty="0" smtClean="0"/>
              <a:t>/classroom/</a:t>
            </a:r>
            <a:r>
              <a:rPr lang="en-US" baseline="0" dirty="0" err="1" smtClean="0"/>
              <a:t>speaker_pres</a:t>
            </a:r>
            <a:r>
              <a:rPr lang="en-US" baseline="0" dirty="0" smtClean="0"/>
              <a:t>/data/3001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B74E-F8E4-3741-A085-27E4FCA6F8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50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notice about the language in</a:t>
            </a:r>
            <a:r>
              <a:rPr lang="en-US" baseline="0" dirty="0" smtClean="0"/>
              <a:t> this document?</a:t>
            </a:r>
          </a:p>
          <a:p>
            <a:r>
              <a:rPr lang="en-US" baseline="0" dirty="0" smtClean="0"/>
              <a:t>How does the UN enforce </a:t>
            </a:r>
            <a:r>
              <a:rPr lang="en-US" baseline="0" smtClean="0"/>
              <a:t>“guidelines”?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B74E-F8E4-3741-A085-27E4FCA6F8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5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“Binding</a:t>
            </a:r>
            <a:r>
              <a:rPr lang="en-US" baseline="0" dirty="0" smtClean="0"/>
              <a:t> and non-binding as they please” article by </a:t>
            </a:r>
            <a:r>
              <a:rPr lang="en-US" baseline="0" dirty="0" err="1" smtClean="0"/>
              <a:t>Thalif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Deen</a:t>
            </a:r>
            <a:r>
              <a:rPr lang="en-US" baseline="0" dirty="0" smtClean="0"/>
              <a:t>, The Nation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3B74E-F8E4-3741-A085-27E4FCA6F8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6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3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4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8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5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9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4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4DB4-DF99-6742-87D9-122EF550E72E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FA5A0-C97B-CF4F-8E74-AF5DAA22E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MED-9</a:t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921750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Aim: What rules does the media have to follow?</a:t>
            </a:r>
            <a:endParaRPr lang="en-US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Do Now </a:t>
            </a:r>
            <a:r>
              <a:rPr lang="en-US" sz="34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3400" dirty="0" smtClean="0">
                <a:solidFill>
                  <a:srgbClr val="0000FF"/>
                </a:solidFill>
              </a:rPr>
              <a:t>: Answer...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400" dirty="0" smtClean="0">
                <a:solidFill>
                  <a:srgbClr val="0000FF"/>
                </a:solidFill>
              </a:rPr>
              <a:t>Do you think the media has to follow rules?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400" dirty="0" smtClean="0">
                <a:solidFill>
                  <a:srgbClr val="0000FF"/>
                </a:solidFill>
              </a:rPr>
              <a:t>What do you think the rules are?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sz="3400" dirty="0" smtClean="0">
                <a:solidFill>
                  <a:srgbClr val="0000FF"/>
                </a:solidFill>
              </a:rPr>
              <a:t>Who makes the rules for the media to follow?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HW Due Today: Your organizer is due today!</a:t>
            </a:r>
            <a:endParaRPr lang="en-US" sz="3400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07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Corporate social </a:t>
            </a:r>
            <a:r>
              <a:rPr lang="en-US" sz="4000" dirty="0" smtClean="0">
                <a:solidFill>
                  <a:srgbClr val="0000FF"/>
                </a:solidFill>
              </a:rPr>
              <a:t>responsibility – 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142" y="3531734"/>
            <a:ext cx="5188858" cy="2594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257800"/>
            <a:ext cx="5080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4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38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these levels of responsibility mutually exclusive?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34" r="-14734"/>
          <a:stretch>
            <a:fillRect/>
          </a:stretch>
        </p:blipFill>
        <p:spPr bwMode="auto">
          <a:xfrm>
            <a:off x="0" y="1417639"/>
            <a:ext cx="9144000" cy="5257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2287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Shows…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…80% of Americans say they feel better about companies that are aligned with social issues.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2/3 of us say we would switch to a brand that supports a good cause.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Guiding Principles on Business and Human Rights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United Nations Human Rights, 2011</a:t>
            </a: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3129" y="1288143"/>
            <a:ext cx="3964832" cy="55698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FF0000"/>
                </a:solidFill>
              </a:rPr>
              <a:t>I. </a:t>
            </a:r>
            <a:r>
              <a:rPr lang="en-US" sz="3300" b="1" dirty="0" smtClean="0">
                <a:solidFill>
                  <a:srgbClr val="FF0000"/>
                </a:solidFill>
              </a:rPr>
              <a:t>State responsibility</a:t>
            </a:r>
            <a:endParaRPr lang="en-US" sz="3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300" dirty="0"/>
              <a:t> 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300" dirty="0" smtClean="0"/>
              <a:t>States</a:t>
            </a:r>
            <a:r>
              <a:rPr lang="en-US" sz="3300" b="1" dirty="0" smtClean="0">
                <a:solidFill>
                  <a:srgbClr val="0000FF"/>
                </a:solidFill>
              </a:rPr>
              <a:t> </a:t>
            </a:r>
            <a:r>
              <a:rPr lang="en-US" sz="3300" b="1" dirty="0">
                <a:solidFill>
                  <a:srgbClr val="0000FF"/>
                </a:solidFill>
              </a:rPr>
              <a:t>must protect against human rights abuse </a:t>
            </a:r>
            <a:r>
              <a:rPr lang="en-US" sz="3300" dirty="0"/>
              <a:t>within their </a:t>
            </a:r>
            <a:r>
              <a:rPr lang="en-US" sz="3300" dirty="0" smtClean="0"/>
              <a:t>territory…</a:t>
            </a:r>
            <a:r>
              <a:rPr lang="en-US" sz="3300" b="1" dirty="0" smtClean="0">
                <a:solidFill>
                  <a:srgbClr val="0000FF"/>
                </a:solidFill>
              </a:rPr>
              <a:t>by businesses</a:t>
            </a:r>
            <a:r>
              <a:rPr lang="en-US" sz="3300" dirty="0" smtClean="0"/>
              <a:t>… This requires taking…steps </a:t>
            </a:r>
            <a:r>
              <a:rPr lang="en-US" sz="3300" dirty="0"/>
              <a:t>to </a:t>
            </a:r>
            <a:r>
              <a:rPr lang="en-US" sz="3300" b="1" dirty="0" smtClean="0">
                <a:solidFill>
                  <a:srgbClr val="0000FF"/>
                </a:solidFill>
              </a:rPr>
              <a:t>prevent…punish </a:t>
            </a:r>
            <a:r>
              <a:rPr lang="en-US" sz="3300" b="1" dirty="0">
                <a:solidFill>
                  <a:srgbClr val="0000FF"/>
                </a:solidFill>
              </a:rPr>
              <a:t>and </a:t>
            </a:r>
            <a:r>
              <a:rPr lang="en-US" sz="3300" b="1" dirty="0" smtClean="0">
                <a:solidFill>
                  <a:srgbClr val="0000FF"/>
                </a:solidFill>
              </a:rPr>
              <a:t>[fix]</a:t>
            </a:r>
            <a:r>
              <a:rPr lang="en-US" sz="3300" dirty="0" smtClean="0"/>
              <a:t> </a:t>
            </a:r>
            <a:r>
              <a:rPr lang="en-US" sz="3300" dirty="0"/>
              <a:t>such abuse </a:t>
            </a:r>
            <a:r>
              <a:rPr lang="en-US" sz="3300" dirty="0">
                <a:solidFill>
                  <a:srgbClr val="000000"/>
                </a:solidFill>
              </a:rPr>
              <a:t>through effective </a:t>
            </a:r>
            <a:r>
              <a:rPr lang="en-US" sz="3300" b="1" dirty="0" smtClean="0">
                <a:solidFill>
                  <a:srgbClr val="0000FF"/>
                </a:solidFill>
              </a:rPr>
              <a:t>[laws]</a:t>
            </a:r>
            <a:endParaRPr lang="en-US" sz="33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1382" y="1288143"/>
            <a:ext cx="4153633" cy="5569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II. C</a:t>
            </a:r>
            <a:r>
              <a:rPr lang="en-US" b="1" dirty="0" smtClean="0">
                <a:solidFill>
                  <a:srgbClr val="FF0000"/>
                </a:solidFill>
              </a:rPr>
              <a:t>orporate </a:t>
            </a:r>
            <a:r>
              <a:rPr lang="en-US" b="1" dirty="0">
                <a:solidFill>
                  <a:srgbClr val="FF0000"/>
                </a:solidFill>
              </a:rPr>
              <a:t>responsibility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dirty="0" smtClean="0"/>
              <a:t>…[They </a:t>
            </a:r>
            <a:r>
              <a:rPr lang="en-US" b="1" dirty="0" smtClean="0">
                <a:solidFill>
                  <a:srgbClr val="0000FF"/>
                </a:solidFill>
              </a:rPr>
              <a:t>should try] </a:t>
            </a:r>
            <a:r>
              <a:rPr lang="en-US" b="1" dirty="0">
                <a:solidFill>
                  <a:srgbClr val="0000FF"/>
                </a:solidFill>
              </a:rPr>
              <a:t>to </a:t>
            </a:r>
            <a:r>
              <a:rPr lang="en-US" b="1" dirty="0" smtClean="0">
                <a:solidFill>
                  <a:srgbClr val="0000FF"/>
                </a:solidFill>
              </a:rPr>
              <a:t>prevent…[human rights abuses] </a:t>
            </a:r>
            <a:r>
              <a:rPr lang="en-US" dirty="0" smtClean="0"/>
              <a:t>that are…</a:t>
            </a:r>
            <a:r>
              <a:rPr lang="en-US" b="1" dirty="0" smtClean="0">
                <a:solidFill>
                  <a:srgbClr val="0000FF"/>
                </a:solidFill>
              </a:rPr>
              <a:t>linked </a:t>
            </a:r>
            <a:r>
              <a:rPr lang="en-US" b="1" dirty="0">
                <a:solidFill>
                  <a:srgbClr val="0000FF"/>
                </a:solidFill>
              </a:rPr>
              <a:t>to </a:t>
            </a:r>
            <a:r>
              <a:rPr lang="en-US" b="1" dirty="0" smtClean="0">
                <a:solidFill>
                  <a:srgbClr val="0000FF"/>
                </a:solidFill>
              </a:rPr>
              <a:t>their…products…</a:t>
            </a:r>
            <a:endParaRPr lang="en-US" sz="2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7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25031"/>
            <a:ext cx="8229600" cy="3607933"/>
          </a:xfrm>
        </p:spPr>
        <p:txBody>
          <a:bodyPr>
            <a:normAutofit/>
          </a:bodyPr>
          <a:lstStyle/>
          <a:p>
            <a:r>
              <a:rPr lang="en-US" dirty="0" smtClean="0"/>
              <a:t>The US representative told the committee, “</a:t>
            </a:r>
            <a:r>
              <a:rPr lang="en-US" dirty="0" smtClean="0">
                <a:solidFill>
                  <a:srgbClr val="FF0000"/>
                </a:solidFill>
              </a:rPr>
              <a:t>The United States will not participate in this</a:t>
            </a:r>
            <a:r>
              <a:rPr lang="en-US" dirty="0" smtClean="0"/>
              <a:t>…and we encourage others to do the same.”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0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"/>
            <a:ext cx="9144000" cy="679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49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70526" cy="720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1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5448</TotalTime>
  <Words>241</Words>
  <Application>Microsoft Macintosh PowerPoint</Application>
  <PresentationFormat>On-screen Show (4:3)</PresentationFormat>
  <Paragraphs>36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Gender Studies                              MED-9 Ms. Lindsay </vt:lpstr>
      <vt:lpstr>VOCABULARY</vt:lpstr>
      <vt:lpstr>Are these levels of responsibility mutually exclusive? </vt:lpstr>
      <vt:lpstr>Study Shows…</vt:lpstr>
      <vt:lpstr>Guiding Principles on Business and Human Rights United Nations Human Rights, 2011  </vt:lpstr>
      <vt:lpstr>The US representative told the committee, “The United States will not participate in this…and we encourage others to do the same.”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</dc:title>
  <dc:creator>Lindsay Lyons</dc:creator>
  <cp:lastModifiedBy>Lindsay Lyons</cp:lastModifiedBy>
  <cp:revision>28</cp:revision>
  <dcterms:created xsi:type="dcterms:W3CDTF">2014-11-16T22:13:42Z</dcterms:created>
  <dcterms:modified xsi:type="dcterms:W3CDTF">2014-11-20T20:24:36Z</dcterms:modified>
</cp:coreProperties>
</file>